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7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8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9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2"/>
  </p:sldMasterIdLst>
  <p:notesMasterIdLst>
    <p:notesMasterId r:id="rId13"/>
  </p:notesMasterIdLst>
  <p:sldIdLst>
    <p:sldId id="256" r:id="rId3"/>
    <p:sldId id="258" r:id="rId4"/>
    <p:sldId id="264" r:id="rId5"/>
    <p:sldId id="271" r:id="rId6"/>
    <p:sldId id="269" r:id="rId7"/>
    <p:sldId id="267" r:id="rId8"/>
    <p:sldId id="268" r:id="rId9"/>
    <p:sldId id="270" r:id="rId10"/>
    <p:sldId id="266" r:id="rId11"/>
    <p:sldId id="272" r:id="rId12"/>
  </p:sldIdLst>
  <p:sldSz cx="9144000" cy="6858000" type="screen4x3"/>
  <p:notesSz cx="6742113" cy="9872663"/>
  <p:custDataLst>
    <p:tags r:id="rId14"/>
  </p:custDataLst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E82"/>
    <a:srgbClr val="000000"/>
    <a:srgbClr val="FFCC00"/>
    <a:srgbClr val="CC6600"/>
    <a:srgbClr val="996633"/>
    <a:srgbClr val="993300"/>
    <a:srgbClr val="FFCC99"/>
    <a:srgbClr val="CC99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5" autoAdjust="0"/>
    <p:restoredTop sz="94600" autoAdjust="0"/>
  </p:normalViewPr>
  <p:slideViewPr>
    <p:cSldViewPr>
      <p:cViewPr varScale="1">
        <p:scale>
          <a:sx n="127" d="100"/>
          <a:sy n="127" d="100"/>
        </p:scale>
        <p:origin x="1146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8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8248754862456296E-2"/>
          <c:y val="7.8805996030471087E-2"/>
          <c:w val="0.93007357049548633"/>
          <c:h val="0.921194081934544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3"/>
          <c:dPt>
            <c:idx val="0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61A-4571-8125-C63F25BDB047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461A-4571-8125-C63F25BDB047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61A-4571-8125-C63F25BDB047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461A-4571-8125-C63F25BDB047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8-1299-4064-9F41-E3A5504DE011}"/>
              </c:ext>
            </c:extLst>
          </c:dPt>
          <c:dPt>
            <c:idx val="5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299-4064-9F41-E3A5504DE011}"/>
              </c:ext>
            </c:extLst>
          </c:dPt>
          <c:dLbls>
            <c:dLbl>
              <c:idx val="0"/>
              <c:layout>
                <c:manualLayout>
                  <c:x val="1.0124371090616723E-2"/>
                  <c:y val="4.597266970336629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100 160,0 </a:t>
                    </a:r>
                    <a:r>
                      <a:rPr lang="ru-RU" baseline="0" dirty="0" smtClean="0"/>
                      <a:t>тис. </a:t>
                    </a:r>
                    <a:r>
                      <a:rPr lang="ru-RU" baseline="0" dirty="0" err="1"/>
                      <a:t>грн</a:t>
                    </a:r>
                    <a:endParaRPr lang="ru-RU" baseline="0" dirty="0"/>
                  </a:p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fld id="{0C7CC42F-A152-46F7-8CF1-108F263EA529}" type="CATEGORYNAME">
                      <a:rPr lang="ru-RU" smtClean="0"/>
                      <a:pPr>
                        <a:defRPr sz="1197" b="1" i="0" u="none" strike="noStrike" kern="1200" baseline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29,9 %</a:t>
                    </a:r>
                  </a:p>
                </c:rich>
              </c:tx>
              <c:spPr>
                <a:solidFill>
                  <a:srgbClr val="C62324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61A-4571-8125-C63F25BDB047}"/>
                </c:ext>
              </c:extLst>
            </c:dLbl>
            <c:dLbl>
              <c:idx val="1"/>
              <c:layout>
                <c:manualLayout>
                  <c:x val="2.9360443805135236E-2"/>
                  <c:y val="-1.787528430768704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162 430,2 тис. </a:t>
                    </a:r>
                    <a:r>
                      <a:rPr lang="ru-RU" dirty="0" err="1" smtClean="0"/>
                      <a:t>грн</a:t>
                    </a:r>
                    <a:r>
                      <a:rPr lang="ru-RU" dirty="0" smtClean="0"/>
                      <a:t> </a:t>
                    </a:r>
                    <a:endParaRPr lang="ru-RU" dirty="0"/>
                  </a:p>
                  <a:p>
                    <a:fld id="{7655D83F-ECD5-4210-ACF5-63A1721BAC8F}" type="CATEGORYNAME">
                      <a:rPr lang="ru-RU" smtClean="0"/>
                      <a:pPr/>
                      <a:t>[ИМЯ КАТЕГОРИИ]</a:t>
                    </a:fld>
                    <a:endParaRPr lang="ru-RU" dirty="0" smtClean="0"/>
                  </a:p>
                  <a:p>
                    <a:r>
                      <a:rPr lang="ru-RU" baseline="0" dirty="0" smtClean="0"/>
                      <a:t>48,6 %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80767974840454"/>
                      <c:h val="0.1926745376639832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461A-4571-8125-C63F25BDB047}"/>
                </c:ext>
              </c:extLst>
            </c:dLbl>
            <c:dLbl>
              <c:idx val="2"/>
              <c:layout>
                <c:manualLayout>
                  <c:x val="0"/>
                  <c:y val="0.12364101060843086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35 600,0 тис. </a:t>
                    </a:r>
                    <a:r>
                      <a:rPr lang="ru-RU" dirty="0" err="1"/>
                      <a:t>грн</a:t>
                    </a:r>
                    <a:r>
                      <a:rPr lang="ru-RU" dirty="0"/>
                      <a:t> </a:t>
                    </a:r>
                    <a:fld id="{A1BBC8DB-8D98-4DDF-A7DC-7B91CE8492B2}" type="CATEGORYNAME">
                      <a:rPr lang="ru-RU" smtClean="0"/>
                      <a:pPr>
                        <a:defRPr sz="1197" b="1" i="0" u="none" strike="noStrike" kern="1200" baseline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10,6  %</a:t>
                    </a:r>
                  </a:p>
                </c:rich>
              </c:tx>
              <c:spPr>
                <a:solidFill>
                  <a:srgbClr val="6A9E1F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0.17311876704699766"/>
                      <c:h val="0.142659744155411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61A-4571-8125-C63F25BDB047}"/>
                </c:ext>
              </c:extLst>
            </c:dLbl>
            <c:dLbl>
              <c:idx val="3"/>
              <c:layout>
                <c:manualLayout>
                  <c:x val="-5.1229497369174697E-2"/>
                  <c:y val="1.2529576293324766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17 860,0 тис. </a:t>
                    </a:r>
                    <a:r>
                      <a:rPr lang="ru-RU" dirty="0" err="1"/>
                      <a:t>грн</a:t>
                    </a:r>
                    <a:r>
                      <a:rPr lang="ru-RU" dirty="0"/>
                      <a:t> </a:t>
                    </a:r>
                    <a:fld id="{99C67FE4-1BB6-4C05-AA08-997D7C4AAC58}" type="CATEGORYNAME">
                      <a:rPr lang="ru-RU" smtClean="0"/>
                      <a:pPr>
                        <a:defRPr sz="1197" b="1" i="0" u="none" strike="noStrike" kern="1200" baseline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5,3  %</a:t>
                    </a:r>
                  </a:p>
                </c:rich>
              </c:tx>
              <c:spPr>
                <a:solidFill>
                  <a:srgbClr val="E87D37">
                    <a:lumMod val="50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0.17362575175872705"/>
                      <c:h val="0.1710298062120081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461A-4571-8125-C63F25BDB047}"/>
                </c:ext>
              </c:extLst>
            </c:dLbl>
            <c:dLbl>
              <c:idx val="4"/>
              <c:layout>
                <c:manualLayout>
                  <c:x val="7.3815283198119794E-2"/>
                  <c:y val="-1.2226022505435905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7 482,0 тис. </a:t>
                    </a:r>
                    <a:r>
                      <a:rPr lang="ru-RU" dirty="0" err="1" smtClean="0"/>
                      <a:t>грн</a:t>
                    </a:r>
                    <a:r>
                      <a:rPr lang="ru-RU" dirty="0" smtClean="0"/>
                      <a:t> </a:t>
                    </a:r>
                    <a:fld id="{9BDA6199-624B-44DE-846F-452E3C94EBBB}" type="CATEGORYNAME">
                      <a:rPr lang="ru-RU" smtClean="0"/>
                      <a:pPr>
                        <a:defRPr sz="1197" b="1" i="0" u="none" strike="noStrike" kern="1200" baseline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defRPr>
                      </a:pPr>
                      <a:t>[ИМЯ КАТЕГОРИИ]</a:t>
                    </a:fld>
                    <a:r>
                      <a:rPr lang="ru-RU" baseline="0" dirty="0" smtClean="0"/>
                      <a:t>
2,3 %</a:t>
                    </a:r>
                  </a:p>
                </c:rich>
              </c:tx>
              <c:spPr>
                <a:solidFill>
                  <a:srgbClr val="E87D37">
                    <a:lumMod val="75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0.16366068852698087"/>
                      <c:h val="0.1423935253440308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1299-4064-9F41-E3A5504DE011}"/>
                </c:ext>
              </c:extLst>
            </c:dLbl>
            <c:dLbl>
              <c:idx val="5"/>
              <c:layout>
                <c:manualLayout>
                  <c:x val="0.3141494175620137"/>
                  <c:y val="1.4011240814512676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11 000,0 тис. </a:t>
                    </a:r>
                    <a:r>
                      <a:rPr lang="ru-RU" dirty="0" err="1"/>
                      <a:t>грн</a:t>
                    </a:r>
                    <a:endParaRPr lang="ru-RU" dirty="0"/>
                  </a:p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fld id="{A88A3380-F481-40AF-85F4-51A735CA1D83}" type="CATEGORYNAME">
                      <a:rPr lang="ru-RU" smtClean="0"/>
                      <a:pPr>
                        <a:defRPr sz="1197" b="1" i="0" u="none" strike="noStrike" kern="1200" baseline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3,3  %</a:t>
                    </a:r>
                  </a:p>
                </c:rich>
              </c:tx>
              <c:spPr>
                <a:solidFill>
                  <a:srgbClr val="6A9E1F">
                    <a:lumMod val="50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0.16969034567956029"/>
                      <c:h val="0.1608993841954068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1299-4064-9F41-E3A5504DE011}"/>
                </c:ext>
              </c:extLst>
            </c:dLbl>
            <c:spPr>
              <a:solidFill>
                <a:srgbClr val="E87D37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</c:ext>
            </c:extLst>
          </c:dLbls>
          <c:cat>
            <c:strRef>
              <c:f>Лист1!$A$2:$A$7</c:f>
              <c:strCache>
                <c:ptCount val="6"/>
                <c:pt idx="0">
                  <c:v>Плата за землю</c:v>
                </c:pt>
                <c:pt idx="1">
                  <c:v>Податок на доходи фізичних осіб</c:v>
                </c:pt>
                <c:pt idx="2">
                  <c:v>Единий податок</c:v>
                </c:pt>
                <c:pt idx="3">
                  <c:v>Податок на нерухоме майно</c:v>
                </c:pt>
                <c:pt idx="4">
                  <c:v>Інше</c:v>
                </c:pt>
                <c:pt idx="5">
                  <c:v>Акцзний податок </c:v>
                </c:pt>
              </c:strCache>
            </c:strRef>
          </c:cat>
          <c:val>
            <c:numRef>
              <c:f>Лист1!$B$2:$B$7</c:f>
              <c:numCache>
                <c:formatCode>#,##0.00</c:formatCode>
                <c:ptCount val="6"/>
                <c:pt idx="0">
                  <c:v>100160</c:v>
                </c:pt>
                <c:pt idx="1">
                  <c:v>162430.20000000001</c:v>
                </c:pt>
                <c:pt idx="2" formatCode="General">
                  <c:v>35600</c:v>
                </c:pt>
                <c:pt idx="3" formatCode="General">
                  <c:v>17860</c:v>
                </c:pt>
                <c:pt idx="4" formatCode="General">
                  <c:v>7482</c:v>
                </c:pt>
                <c:pt idx="5" formatCode="General">
                  <c:v>11000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1A-4571-8125-C63F25BDB04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9C20-4353-A0B9-B928DCE61F99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9C20-4353-A0B9-B928DCE61F99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9C20-4353-A0B9-B928DCE61F99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9C20-4353-A0B9-B928DCE61F99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5-9C20-4353-A0B9-B928DCE61F99}"/>
              </c:ext>
            </c:extLst>
          </c:dPt>
          <c:dPt>
            <c:idx val="5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7-9C20-4353-A0B9-B928DCE61F99}"/>
              </c:ext>
            </c:extLst>
          </c:dPt>
          <c:cat>
            <c:strRef>
              <c:f>Лист1!$A$2:$A$7</c:f>
              <c:strCache>
                <c:ptCount val="6"/>
                <c:pt idx="0">
                  <c:v>Плата за землю</c:v>
                </c:pt>
                <c:pt idx="1">
                  <c:v>Податок на доходи фізичних осіб</c:v>
                </c:pt>
                <c:pt idx="2">
                  <c:v>Единий податок</c:v>
                </c:pt>
                <c:pt idx="3">
                  <c:v>Податок на нерухоме майно</c:v>
                </c:pt>
                <c:pt idx="4">
                  <c:v>Інше</c:v>
                </c:pt>
                <c:pt idx="5">
                  <c:v>Акцзний податок 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C-B98C-4DAC-9445-8814B029EEC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Столбец3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Плата за землю</c:v>
                </c:pt>
                <c:pt idx="1">
                  <c:v>Податок на доходи фізичних осіб</c:v>
                </c:pt>
                <c:pt idx="2">
                  <c:v>Единий податок</c:v>
                </c:pt>
                <c:pt idx="3">
                  <c:v>Податок на нерухоме майно</c:v>
                </c:pt>
                <c:pt idx="4">
                  <c:v>Інше</c:v>
                </c:pt>
                <c:pt idx="5">
                  <c:v>Акцзний податок 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18-1557-426B-B9CE-9E54AD7857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1"/>
          </a:solidFill>
          <a:latin typeface="Book Antiqua" panose="02040602050305030304" pitchFamily="18" charset="0"/>
        </a:defRPr>
      </a:pPr>
      <a:endParaRPr lang="uk-UA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6677932011747121E-2"/>
          <c:y val="0.16655504630940851"/>
          <c:w val="0.82916666666666672"/>
          <c:h val="0.8134109437575719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DFE-47E8-98FA-B9AB64F1ED9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2DFE-47E8-98FA-B9AB64F1ED9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DFE-47E8-98FA-B9AB64F1ED9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2DFE-47E8-98FA-B9AB64F1ED92}"/>
              </c:ext>
            </c:extLst>
          </c:dPt>
          <c:dLbls>
            <c:dLbl>
              <c:idx val="0"/>
              <c:layout>
                <c:manualLayout>
                  <c:x val="-0.2350392671254557"/>
                  <c:y val="-4.4713341710076029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/>
                      <a:t>32,3 тис </a:t>
                    </a:r>
                    <a:r>
                      <a:rPr lang="ru-RU" dirty="0" err="1"/>
                      <a:t>грн</a:t>
                    </a:r>
                    <a:r>
                      <a:rPr lang="ru-RU" dirty="0"/>
                      <a:t> </a:t>
                    </a:r>
                    <a:fld id="{C205941C-52E4-42A4-9EB9-4EDCBE9A66C0}" type="CATEGORYNAME">
                      <a:rPr lang="en-US" smtClean="0"/>
                      <a:pPr>
                        <a:defRPr/>
                      </a:pPr>
                      <a:t>[ИМЯ КАТЕГОРИИ]</a:t>
                    </a:fld>
                    <a:r>
                      <a:rPr lang="en-US" baseline="0" dirty="0"/>
                      <a:t>
</a:t>
                    </a:r>
                    <a:fld id="{84AED042-0141-45D9-AB17-9721FB31293F}" type="PERCENTAGE">
                      <a:rPr lang="en-US" baseline="0"/>
                      <a:pPr>
                        <a:defRPr/>
                      </a:pPr>
                      <a:t>[ПРОЦЕНТ]</a:t>
                    </a:fld>
                    <a:endParaRPr lang="en-US" baseline="0" dirty="0"/>
                  </a:p>
                </c:rich>
              </c:tx>
              <c:spPr>
                <a:solidFill>
                  <a:srgbClr val="052F61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DFE-47E8-98FA-B9AB64F1ED92}"/>
                </c:ext>
              </c:extLst>
            </c:dLbl>
            <c:dLbl>
              <c:idx val="1"/>
              <c:layout>
                <c:manualLayout>
                  <c:x val="9.4462643563713047E-2"/>
                  <c:y val="-5.5847863539419028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9 680,4 </a:t>
                    </a:r>
                    <a:r>
                      <a:rPr lang="ru-RU" baseline="0" dirty="0" smtClean="0"/>
                      <a:t> </a:t>
                    </a:r>
                    <a:r>
                      <a:rPr lang="ru-RU" dirty="0" smtClean="0"/>
                      <a:t>тис. </a:t>
                    </a:r>
                    <a:r>
                      <a:rPr lang="ru-RU" dirty="0" err="1"/>
                      <a:t>грн</a:t>
                    </a:r>
                    <a:r>
                      <a:rPr lang="ru-RU" dirty="0"/>
                      <a:t> </a:t>
                    </a:r>
                    <a:r>
                      <a:rPr lang="ru-RU" dirty="0" err="1" smtClean="0"/>
                      <a:t>Власні</a:t>
                    </a:r>
                    <a:r>
                      <a:rPr lang="ru-RU" dirty="0" smtClean="0"/>
                      <a:t> </a:t>
                    </a:r>
                    <a:r>
                      <a:rPr lang="ru-RU" dirty="0" err="1" smtClean="0"/>
                      <a:t>надходження</a:t>
                    </a:r>
                    <a:r>
                      <a:rPr lang="ru-RU" dirty="0" smtClean="0"/>
                      <a:t> </a:t>
                    </a:r>
                    <a:r>
                      <a:rPr lang="ru-RU" dirty="0" err="1" smtClean="0"/>
                      <a:t>бюджетних</a:t>
                    </a:r>
                    <a:r>
                      <a:rPr lang="ru-RU" dirty="0" smtClean="0"/>
                      <a:t> </a:t>
                    </a:r>
                    <a:r>
                      <a:rPr lang="ru-RU" dirty="0" err="1" smtClean="0"/>
                      <a:t>установ</a:t>
                    </a:r>
                    <a:r>
                      <a:rPr lang="ru-RU" baseline="0" dirty="0"/>
                      <a:t>
</a:t>
                    </a:r>
                  </a:p>
                </c:rich>
              </c:tx>
              <c:spPr>
                <a:solidFill>
                  <a:srgbClr val="A50E82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4-2DFE-47E8-98FA-B9AB64F1ED92}"/>
                </c:ext>
              </c:extLst>
            </c:dLbl>
            <c:dLbl>
              <c:idx val="2"/>
              <c:layout>
                <c:manualLayout>
                  <c:x val="2.0833333333333333E-3"/>
                  <c:y val="-0.1812499999999999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DFE-47E8-98FA-B9AB64F1ED92}"/>
                </c:ext>
              </c:extLst>
            </c:dLbl>
            <c:dLbl>
              <c:idx val="3"/>
              <c:layout>
                <c:manualLayout>
                  <c:x val="-2.2076425470545231E-2"/>
                  <c:y val="-3.5331461605987442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241,0  тис. </a:t>
                    </a:r>
                    <a:r>
                      <a:rPr lang="ru-RU" dirty="0" err="1"/>
                      <a:t>грн</a:t>
                    </a:r>
                    <a:r>
                      <a:rPr lang="ru-RU" dirty="0"/>
                      <a:t> </a:t>
                    </a:r>
                    <a:fld id="{58617E40-7CE4-4E8C-866C-85FE1BDABBE5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</a:p>
                </c:rich>
              </c:tx>
              <c:spPr>
                <a:solidFill>
                  <a:srgbClr val="6A9E1F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8865736616266957"/>
                      <c:h val="0.1381663774447596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2DFE-47E8-98FA-B9AB64F1ED92}"/>
                </c:ext>
              </c:extLst>
            </c:dLbl>
            <c:spPr>
              <a:solidFill>
                <a:srgbClr val="14967C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Лист1!$A$2:$A$5</c:f>
              <c:strCache>
                <c:ptCount val="4"/>
                <c:pt idx="1">
                  <c:v>Власні надходження бюджетних установ</c:v>
                </c:pt>
                <c:pt idx="3">
                  <c:v>Екологічний фонд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1">
                  <c:v>9680.4</c:v>
                </c:pt>
                <c:pt idx="3">
                  <c:v>584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FE-47E8-98FA-B9AB64F1ED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1"/>
          </a:solidFill>
          <a:latin typeface="Book Antiqua" panose="02040602050305030304" pitchFamily="18" charset="0"/>
        </a:defRPr>
      </a:pPr>
      <a:endParaRPr lang="uk-UA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6195339644123113"/>
          <c:y val="0.17297557215864903"/>
          <c:w val="0.8380465662545431"/>
          <c:h val="0.8160012754226685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0"/>
          <c:dPt>
            <c:idx val="0"/>
            <c:bubble3D val="0"/>
            <c:explosion val="3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BC9B-40C2-ADB6-A03DBF5266EF}"/>
              </c:ext>
            </c:extLst>
          </c:dPt>
          <c:dPt>
            <c:idx val="1"/>
            <c:bubble3D val="0"/>
            <c:explosion val="6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BC9B-40C2-ADB6-A03DBF5266EF}"/>
              </c:ext>
            </c:extLst>
          </c:dPt>
          <c:dPt>
            <c:idx val="2"/>
            <c:bubble3D val="0"/>
            <c:explosion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BC9B-40C2-ADB6-A03DBF5266EF}"/>
              </c:ext>
            </c:extLst>
          </c:dPt>
          <c:dPt>
            <c:idx val="3"/>
            <c:bubble3D val="0"/>
            <c:explosion val="2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C9B-40C2-ADB6-A03DBF5266EF}"/>
              </c:ext>
            </c:extLst>
          </c:dPt>
          <c:dPt>
            <c:idx val="4"/>
            <c:bubble3D val="0"/>
            <c:explosion val="3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BC9B-40C2-ADB6-A03DBF5266EF}"/>
              </c:ext>
            </c:extLst>
          </c:dPt>
          <c:dPt>
            <c:idx val="5"/>
            <c:bubble3D val="0"/>
            <c:explosion val="4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BC9B-40C2-ADB6-A03DBF5266EF}"/>
              </c:ext>
            </c:extLst>
          </c:dPt>
          <c:dPt>
            <c:idx val="6"/>
            <c:bubble3D val="0"/>
            <c:explosion val="2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8-BC9B-40C2-ADB6-A03DBF5266EF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C9B-40C2-ADB6-A03DBF5266EF}"/>
              </c:ext>
            </c:extLst>
          </c:dPt>
          <c:dLbls>
            <c:dLbl>
              <c:idx val="0"/>
              <c:layout>
                <c:manualLayout>
                  <c:x val="3.6567310422298639E-2"/>
                  <c:y val="-6.8019059553946701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49311,4 тис </a:t>
                    </a:r>
                    <a:r>
                      <a:rPr lang="ru-RU" b="1" baseline="0" dirty="0" err="1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грн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 </a:t>
                    </a:r>
                  </a:p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fld id="{DCA1535B-9624-425C-BE36-1E254E95F02B}" type="CATEGORYNAME">
                      <a:rPr lang="ru-RU" b="1" baseline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pPr>
                        <a:defRPr sz="1197" b="1" i="0" u="none" strike="noStrike" kern="1200" baseline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
</a:t>
                    </a:r>
                    <a:r>
                      <a:rPr lang="ru-RU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11%</a:t>
                    </a:r>
                  </a:p>
                </c:rich>
              </c:tx>
              <c:spPr>
                <a:solidFill>
                  <a:srgbClr val="052F61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>
                  <a:softEdge rad="0"/>
                </a:effectLst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BC9B-40C2-ADB6-A03DBF5266EF}"/>
                </c:ext>
              </c:extLst>
            </c:dLbl>
            <c:dLbl>
              <c:idx val="1"/>
              <c:layout>
                <c:manualLayout>
                  <c:x val="-6.1176488462345698E-2"/>
                  <c:y val="0.1314989306743695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uk-UA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269755,5тис </a:t>
                    </a:r>
                    <a:r>
                      <a:rPr lang="uk-UA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грн</a:t>
                    </a:r>
                  </a:p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fld id="{112E7EE8-FA05-4991-A995-7A2887E4B22D}" type="CATEGORYNAME">
                      <a:rPr lang="en-US" b="1" baseline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pPr>
                        <a:defRPr sz="1197" b="1" i="0" u="none" strike="noStrike" kern="1200" baseline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defRPr>
                      </a:pPr>
                      <a:t>[ИМЯ КАТЕГОРИИ]</a:t>
                    </a:fld>
                    <a:r>
                      <a:rPr lang="en-US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
</a:t>
                    </a:r>
                    <a:fld id="{BB60DB20-8A86-4314-B33A-A6308AB1375A}" type="PERCENTAGE">
                      <a:rPr lang="en-US" b="1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pPr>
                        <a:defRPr sz="1197" b="1" i="0" u="none" strike="noStrike" kern="1200" baseline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defRPr>
                      </a:pPr>
                      <a:t>[ПРОЦЕНТ]</a:t>
                    </a:fld>
                    <a:endParaRPr lang="en-US" b="1" baseline="0" dirty="0">
                      <a:solidFill>
                        <a:schemeClr val="tx1"/>
                      </a:solidFill>
                      <a:latin typeface="Book Antiqua" panose="02040602050305030304" pitchFamily="18" charset="0"/>
                    </a:endParaRPr>
                  </a:p>
                </c:rich>
              </c:tx>
              <c:spPr>
                <a:solidFill>
                  <a:srgbClr val="A50E82"/>
                </a:solidFill>
                <a:ln w="9525" cap="flat" cmpd="sng" algn="ctr">
                  <a:solidFill>
                    <a:prstClr val="black">
                      <a:lumMod val="25000"/>
                      <a:lumOff val="75000"/>
                    </a:prst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softEdge rad="0"/>
                </a:effectLst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173307"/>
                        <a:gd name="adj2" fmla="val -187783"/>
                      </a:avLst>
                    </a:prstGeom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BC9B-40C2-ADB6-A03DBF5266EF}"/>
                </c:ext>
              </c:extLst>
            </c:dLbl>
            <c:dLbl>
              <c:idx val="2"/>
              <c:layout>
                <c:manualLayout>
                  <c:x val="0.11617785583178317"/>
                  <c:y val="0.12600561743139635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 smtClean="0">
                        <a:latin typeface="Book Antiqua" panose="02040602050305030304" pitchFamily="18" charset="0"/>
                      </a:rPr>
                      <a:t>24465,8</a:t>
                    </a:r>
                    <a:r>
                      <a:rPr lang="ru-RU" b="1" baseline="0" dirty="0" smtClean="0">
                        <a:latin typeface="Book Antiqua" panose="02040602050305030304" pitchFamily="18" charset="0"/>
                      </a:rPr>
                      <a:t> </a:t>
                    </a:r>
                    <a:r>
                      <a:rPr lang="ru-RU" b="1" dirty="0" smtClean="0">
                        <a:latin typeface="Book Antiqua" panose="02040602050305030304" pitchFamily="18" charset="0"/>
                      </a:rPr>
                      <a:t>тис </a:t>
                    </a:r>
                    <a:r>
                      <a:rPr lang="ru-RU" b="1" dirty="0" err="1">
                        <a:latin typeface="Book Antiqua" panose="02040602050305030304" pitchFamily="18" charset="0"/>
                      </a:rPr>
                      <a:t>грн</a:t>
                    </a:r>
                    <a:r>
                      <a:rPr lang="ru-RU" b="1" dirty="0">
                        <a:latin typeface="Book Antiqua" panose="02040602050305030304" pitchFamily="18" charset="0"/>
                      </a:rPr>
                      <a:t> </a:t>
                    </a:r>
                  </a:p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fld id="{951C721D-B083-42D4-B7DD-3BFECAA93FA0}" type="CATEGORYNAME">
                      <a:rPr lang="ru-RU" b="1" smtClean="0">
                        <a:latin typeface="Book Antiqua" panose="02040602050305030304" pitchFamily="18" charset="0"/>
                      </a:rPr>
                      <a:pPr>
                        <a:defRPr sz="1197" b="1" i="0" u="none" strike="noStrike" kern="1200" baseline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latin typeface="Book Antiqua" panose="02040602050305030304" pitchFamily="18" charset="0"/>
                      </a:rPr>
                      <a:t>
</a:t>
                    </a:r>
                    <a:r>
                      <a:rPr lang="ru-RU" b="1" baseline="0" dirty="0" smtClean="0">
                        <a:latin typeface="Book Antiqua" panose="02040602050305030304" pitchFamily="18" charset="0"/>
                      </a:rPr>
                      <a:t>5%</a:t>
                    </a:r>
                  </a:p>
                </c:rich>
              </c:tx>
              <c:spPr>
                <a:solidFill>
                  <a:srgbClr val="14967C">
                    <a:lumMod val="75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>
                  <a:softEdge rad="0"/>
                </a:effectLst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BC9B-40C2-ADB6-A03DBF5266EF}"/>
                </c:ext>
              </c:extLst>
            </c:dLbl>
            <c:dLbl>
              <c:idx val="3"/>
              <c:layout>
                <c:manualLayout>
                  <c:x val="-1.9329761080677649E-2"/>
                  <c:y val="8.1528788467948005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 smtClean="0">
                        <a:latin typeface="Book Antiqua" panose="02040602050305030304" pitchFamily="18" charset="0"/>
                      </a:rPr>
                      <a:t>24 897,8 тис </a:t>
                    </a:r>
                    <a:r>
                      <a:rPr lang="ru-RU" b="1" dirty="0" err="1">
                        <a:latin typeface="Book Antiqua" panose="02040602050305030304" pitchFamily="18" charset="0"/>
                      </a:rPr>
                      <a:t>грн</a:t>
                    </a:r>
                    <a:r>
                      <a:rPr lang="ru-RU" b="1" dirty="0">
                        <a:latin typeface="Book Antiqua" panose="02040602050305030304" pitchFamily="18" charset="0"/>
                      </a:rPr>
                      <a:t> </a:t>
                    </a:r>
                  </a:p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fld id="{29ADD24D-7E71-46A1-BD5A-FBBD9F606A60}" type="CATEGORYNAME">
                      <a:rPr lang="ru-RU" b="1" smtClean="0">
                        <a:latin typeface="Book Antiqua" panose="02040602050305030304" pitchFamily="18" charset="0"/>
                      </a:rPr>
                      <a:pPr>
                        <a:defRPr sz="1197" b="1" i="0" u="none" strike="noStrike" kern="1200" baseline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latin typeface="Book Antiqua" panose="02040602050305030304" pitchFamily="18" charset="0"/>
                      </a:rPr>
                      <a:t>
</a:t>
                    </a:r>
                    <a:fld id="{C567A583-1E43-4AA4-B7C9-47E721AAED9E}" type="PERCENTAGE">
                      <a:rPr lang="ru-RU" b="1" baseline="0">
                        <a:latin typeface="Book Antiqua" panose="02040602050305030304" pitchFamily="18" charset="0"/>
                      </a:rPr>
                      <a:pPr>
                        <a:defRPr sz="1197" b="1" i="0" u="none" strike="noStrike" kern="1200" baseline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defRPr>
                      </a:pPr>
                      <a:t>[ПРОЦЕНТ]</a:t>
                    </a:fld>
                    <a:endParaRPr lang="ru-RU" b="1" baseline="0" dirty="0">
                      <a:latin typeface="Book Antiqua" panose="02040602050305030304" pitchFamily="18" charset="0"/>
                    </a:endParaRPr>
                  </a:p>
                </c:rich>
              </c:tx>
              <c:spPr>
                <a:solidFill>
                  <a:srgbClr val="6A9E1F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>
                  <a:softEdge rad="0"/>
                </a:effectLst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BC9B-40C2-ADB6-A03DBF5266EF}"/>
                </c:ext>
              </c:extLst>
            </c:dLbl>
            <c:dLbl>
              <c:idx val="4"/>
              <c:layout>
                <c:manualLayout>
                  <c:x val="-5.5814667316167146E-2"/>
                  <c:y val="-0.18411895206088214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 smtClean="0">
                        <a:latin typeface="Book Antiqua" panose="02040602050305030304" pitchFamily="18" charset="0"/>
                      </a:rPr>
                      <a:t>13 282,7 тис </a:t>
                    </a:r>
                    <a:r>
                      <a:rPr lang="ru-RU" b="1" dirty="0" err="1">
                        <a:latin typeface="Book Antiqua" panose="02040602050305030304" pitchFamily="18" charset="0"/>
                      </a:rPr>
                      <a:t>грн</a:t>
                    </a:r>
                    <a:r>
                      <a:rPr lang="ru-RU" b="1" dirty="0">
                        <a:latin typeface="Book Antiqua" panose="02040602050305030304" pitchFamily="18" charset="0"/>
                      </a:rPr>
                      <a:t> </a:t>
                    </a:r>
                  </a:p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fld id="{622A1B4B-5E0F-4E27-82D6-036EA1824692}" type="CATEGORYNAME">
                      <a:rPr lang="ru-RU" b="1" smtClean="0">
                        <a:latin typeface="Book Antiqua" panose="02040602050305030304" pitchFamily="18" charset="0"/>
                      </a:rPr>
                      <a:pPr>
                        <a:defRPr sz="1197" b="1" i="0" u="none" strike="noStrike" kern="1200" baseline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latin typeface="Book Antiqua" panose="02040602050305030304" pitchFamily="18" charset="0"/>
                      </a:rPr>
                      <a:t>
</a:t>
                    </a:r>
                    <a:r>
                      <a:rPr lang="ru-RU" b="1" baseline="0" dirty="0" smtClean="0">
                        <a:latin typeface="Book Antiqua" panose="02040602050305030304" pitchFamily="18" charset="0"/>
                      </a:rPr>
                      <a:t>3%</a:t>
                    </a:r>
                  </a:p>
                </c:rich>
              </c:tx>
              <c:spPr>
                <a:solidFill>
                  <a:srgbClr val="E87D37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>
                  <a:softEdge rad="0"/>
                </a:effectLst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BC9B-40C2-ADB6-A03DBF5266EF}"/>
                </c:ext>
              </c:extLst>
            </c:dLbl>
            <c:dLbl>
              <c:idx val="5"/>
              <c:layout>
                <c:manualLayout>
                  <c:x val="4.5346575926511472E-2"/>
                  <c:y val="-0.29171802091434285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48 457,5 тис </a:t>
                    </a:r>
                    <a:r>
                      <a:rPr lang="ru-RU" b="1" baseline="0" dirty="0" err="1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грн</a:t>
                    </a:r>
                    <a:endParaRPr lang="ru-RU" b="1" baseline="0" dirty="0">
                      <a:solidFill>
                        <a:schemeClr val="tx1"/>
                      </a:solidFill>
                      <a:latin typeface="Book Antiqua" panose="02040602050305030304" pitchFamily="18" charset="0"/>
                    </a:endParaRPr>
                  </a:p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fld id="{B6846412-06E9-4F26-B389-C2C4B76A94E3}" type="CATEGORYNAME">
                      <a:rPr lang="ru-RU" b="1" baseline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pPr>
                        <a:defRPr sz="1197" b="1" i="0" u="none" strike="noStrike" kern="1200" baseline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
</a:t>
                    </a:r>
                    <a:fld id="{63CFC8C2-6470-45BC-8F4A-BB9A1CE33AAA}" type="PERCENTAGE">
                      <a:rPr lang="ru-RU" b="1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pPr>
                        <a:defRPr sz="1197" b="1" i="0" u="none" strike="noStrike" kern="1200" baseline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defRPr>
                      </a:pPr>
                      <a:t>[ПРОЦЕНТ]</a:t>
                    </a:fld>
                    <a:endParaRPr lang="ru-RU" b="1" baseline="0" dirty="0">
                      <a:solidFill>
                        <a:schemeClr val="tx1"/>
                      </a:solidFill>
                      <a:latin typeface="Book Antiqua" panose="02040602050305030304" pitchFamily="18" charset="0"/>
                    </a:endParaRPr>
                  </a:p>
                </c:rich>
              </c:tx>
              <c:spPr>
                <a:solidFill>
                  <a:srgbClr val="C62324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>
                  <a:softEdge rad="0"/>
                </a:effectLst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0.23921570442790305"/>
                      <c:h val="0.1388179091212087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BC9B-40C2-ADB6-A03DBF5266EF}"/>
                </c:ext>
              </c:extLst>
            </c:dLbl>
            <c:dLbl>
              <c:idx val="6"/>
              <c:layout>
                <c:manualLayout>
                  <c:x val="0.14798165825829424"/>
                  <c:y val="-7.8966225974891682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uk-UA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 </a:t>
                    </a:r>
                    <a:r>
                      <a:rPr lang="uk-UA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38 104,3 тис </a:t>
                    </a:r>
                    <a:r>
                      <a:rPr lang="uk-UA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грн </a:t>
                    </a:r>
                  </a:p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fld id="{F263EF88-0327-47F1-9873-4B94E329C941}" type="CATEGORYNAME">
                      <a:rPr lang="en-US" b="1" baseline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pPr>
                        <a:defRPr sz="1197" b="1" i="0" u="none" strike="noStrike" kern="1200" baseline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defRPr>
                      </a:pPr>
                      <a:t>[ИМЯ КАТЕГОРИИ]</a:t>
                    </a:fld>
                    <a:r>
                      <a:rPr lang="en-US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
</a:t>
                    </a:r>
                    <a:r>
                      <a:rPr lang="en-US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8%</a:t>
                    </a:r>
                  </a:p>
                </c:rich>
              </c:tx>
              <c:spPr>
                <a:solidFill>
                  <a:srgbClr val="052F61">
                    <a:lumMod val="50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>
                  <a:softEdge rad="0"/>
                </a:effectLst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BC9B-40C2-ADB6-A03DBF5266EF}"/>
                </c:ext>
              </c:extLst>
            </c:dLbl>
            <c:dLbl>
              <c:idx val="7"/>
              <c:layout>
                <c:manualLayout>
                  <c:x val="5.7911068922379828E-2"/>
                  <c:y val="-2.450570656688031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C9B-40C2-ADB6-A03DBF5266EF}"/>
                </c:ext>
              </c:extLst>
            </c:dLbl>
            <c:spPr>
              <a:solidFill>
                <a:srgbClr val="14967C">
                  <a:lumMod val="75000"/>
                </a:srgbClr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>
                <a:softEdge rad="0"/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</c:ext>
            </c:extLst>
          </c:dLbls>
          <c:cat>
            <c:strRef>
              <c:f>Лист1!$A$2:$A$9</c:f>
              <c:strCache>
                <c:ptCount val="7"/>
                <c:pt idx="0">
                  <c:v>Державне управління</c:v>
                </c:pt>
                <c:pt idx="1">
                  <c:v>Освіта</c:v>
                </c:pt>
                <c:pt idx="2">
                  <c:v>Охорона здоров'я</c:v>
                </c:pt>
                <c:pt idx="3">
                  <c:v>Соціальний захист</c:v>
                </c:pt>
                <c:pt idx="4">
                  <c:v>Культура та спорт</c:v>
                </c:pt>
                <c:pt idx="5">
                  <c:v>Житлово-комунальне господарство</c:v>
                </c:pt>
                <c:pt idx="6">
                  <c:v>Економічна та інша діяльність</c:v>
                </c:pt>
              </c:strCache>
            </c:strRef>
          </c:cat>
          <c:val>
            <c:numRef>
              <c:f>Лист1!$B$2:$B$9</c:f>
              <c:numCache>
                <c:formatCode>#,##0.0</c:formatCode>
                <c:ptCount val="8"/>
                <c:pt idx="0">
                  <c:v>49311.4</c:v>
                </c:pt>
                <c:pt idx="1">
                  <c:v>269755.5</c:v>
                </c:pt>
                <c:pt idx="2">
                  <c:v>24465.8</c:v>
                </c:pt>
                <c:pt idx="3">
                  <c:v>24897.8</c:v>
                </c:pt>
                <c:pt idx="4">
                  <c:v>13282.7</c:v>
                </c:pt>
                <c:pt idx="5">
                  <c:v>48457.5</c:v>
                </c:pt>
                <c:pt idx="6">
                  <c:v>38104.300000000003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9B-40C2-ADB6-A03DBF5266E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FE78-4051-A4E6-A9C454957F8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FE78-4051-A4E6-A9C454957F8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5-FE78-4051-A4E6-A9C454957F8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7-FE78-4051-A4E6-A9C454957F8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9-FE78-4051-A4E6-A9C454957F8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B-FE78-4051-A4E6-A9C454957F8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D-FE78-4051-A4E6-A9C454957F8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F-FE78-4051-A4E6-A9C454957F87}"/>
              </c:ext>
            </c:extLst>
          </c:dPt>
          <c:dLbls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</c:ext>
            </c:extLst>
          </c:dLbls>
          <c:cat>
            <c:strRef>
              <c:f>Лист1!$A$2:$A$9</c:f>
              <c:strCache>
                <c:ptCount val="7"/>
                <c:pt idx="0">
                  <c:v>Державне управління</c:v>
                </c:pt>
                <c:pt idx="1">
                  <c:v>Освіта</c:v>
                </c:pt>
                <c:pt idx="2">
                  <c:v>Охорона здоров'я</c:v>
                </c:pt>
                <c:pt idx="3">
                  <c:v>Соціальний захист</c:v>
                </c:pt>
                <c:pt idx="4">
                  <c:v>Культура та спорт</c:v>
                </c:pt>
                <c:pt idx="5">
                  <c:v>Житлово-комунальне господарство</c:v>
                </c:pt>
                <c:pt idx="6">
                  <c:v>Економічна та інша діяльність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1-BC9B-40C2-ADB6-A03DBF5266E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21-6547-4DD3-85D5-04466CF321F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23-6547-4DD3-85D5-04466CF321F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25-6547-4DD3-85D5-04466CF321F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27-6547-4DD3-85D5-04466CF321F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29-6547-4DD3-85D5-04466CF321F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2B-6547-4DD3-85D5-04466CF321F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2D-6547-4DD3-85D5-04466CF321F1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2F-6547-4DD3-85D5-04466CF321F1}"/>
              </c:ext>
            </c:extLst>
          </c:dPt>
          <c:cat>
            <c:strRef>
              <c:f>Лист1!$A$2:$A$9</c:f>
              <c:strCache>
                <c:ptCount val="7"/>
                <c:pt idx="0">
                  <c:v>Державне управління</c:v>
                </c:pt>
                <c:pt idx="1">
                  <c:v>Освіта</c:v>
                </c:pt>
                <c:pt idx="2">
                  <c:v>Охорона здоров'я</c:v>
                </c:pt>
                <c:pt idx="3">
                  <c:v>Соціальний захист</c:v>
                </c:pt>
                <c:pt idx="4">
                  <c:v>Культура та спорт</c:v>
                </c:pt>
                <c:pt idx="5">
                  <c:v>Житлово-комунальне господарство</c:v>
                </c:pt>
                <c:pt idx="6">
                  <c:v>Економічна та інша діяльність</c:v>
                </c:pt>
              </c:strCache>
            </c:strRef>
          </c:cat>
          <c:val>
            <c:numRef>
              <c:f>Лист1!$D$2:$D$9</c:f>
              <c:numCache>
                <c:formatCode>#,##0</c:formatCode>
                <c:ptCount val="8"/>
                <c:pt idx="0">
                  <c:v>10.530436175324329</c:v>
                </c:pt>
                <c:pt idx="1">
                  <c:v>57.606214297154445</c:v>
                </c:pt>
                <c:pt idx="2">
                  <c:v>5.2246649938604453</c:v>
                </c:pt>
                <c:pt idx="3">
                  <c:v>5.3169184773904217</c:v>
                </c:pt>
                <c:pt idx="4">
                  <c:v>2.8365170038972827</c:v>
                </c:pt>
                <c:pt idx="5">
                  <c:v>10.348086060541348</c:v>
                </c:pt>
                <c:pt idx="6">
                  <c:v>8.1371629918317225</c:v>
                </c:pt>
                <c:pt idx="7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F513-4125-AF31-42A1D52633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38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459794477473961E-2"/>
          <c:y val="6.8061506679438014E-2"/>
          <c:w val="0.93540203521922727"/>
          <c:h val="0.852309558197237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plosion val="21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DCA-4B7B-B9CF-C300633D393A}"/>
              </c:ext>
            </c:extLst>
          </c:dPt>
          <c:dPt>
            <c:idx val="1"/>
            <c:bubble3D val="0"/>
            <c:explosion val="1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DCA-4B7B-B9CF-C300633D393A}"/>
              </c:ext>
            </c:extLst>
          </c:dPt>
          <c:dPt>
            <c:idx val="2"/>
            <c:bubble3D val="0"/>
            <c:explosion val="25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DCA-4B7B-B9CF-C300633D393A}"/>
              </c:ext>
            </c:extLst>
          </c:dPt>
          <c:dPt>
            <c:idx val="3"/>
            <c:bubble3D val="0"/>
            <c:explosion val="1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ADCA-4B7B-B9CF-C300633D393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0B41-4BCF-AE0C-002BF07EAAB3}"/>
              </c:ext>
            </c:extLst>
          </c:dPt>
          <c:dLbls>
            <c:dLbl>
              <c:idx val="0"/>
              <c:layout>
                <c:manualLayout>
                  <c:x val="-0.20893900206944993"/>
                  <c:y val="-2.4135316873623726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 smtClean="0">
                        <a:latin typeface="Book Antiqua" panose="02040602050305030304" pitchFamily="18" charset="0"/>
                      </a:rPr>
                      <a:t>186 721,9 тис </a:t>
                    </a:r>
                    <a:r>
                      <a:rPr lang="ru-RU" b="1" dirty="0" err="1">
                        <a:latin typeface="Book Antiqua" panose="02040602050305030304" pitchFamily="18" charset="0"/>
                      </a:rPr>
                      <a:t>грн</a:t>
                    </a:r>
                    <a:r>
                      <a:rPr lang="ru-RU" b="1" dirty="0">
                        <a:latin typeface="Book Antiqua" panose="02040602050305030304" pitchFamily="18" charset="0"/>
                      </a:rPr>
                      <a:t>                       </a:t>
                    </a:r>
                    <a:fld id="{C7E9CF3B-E7A9-4B26-AFEA-3BBD241A4D91}" type="CATEGORYNAME">
                      <a:rPr lang="ru-RU" b="1" smtClean="0">
                        <a:latin typeface="Book Antiqua" panose="02040602050305030304" pitchFamily="18" charset="0"/>
                      </a:rPr>
                      <a:pPr>
                        <a:defRPr sz="1197" b="1" i="0" u="none" strike="noStrike" kern="1200" baseline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latin typeface="Book Antiqua" panose="02040602050305030304" pitchFamily="18" charset="0"/>
                      </a:rPr>
                      <a:t>
</a:t>
                    </a:r>
                    <a:r>
                      <a:rPr lang="ru-RU" b="1" baseline="0" dirty="0" smtClean="0">
                        <a:latin typeface="Book Antiqua" panose="02040602050305030304" pitchFamily="18" charset="0"/>
                      </a:rPr>
                      <a:t>69%</a:t>
                    </a:r>
                  </a:p>
                </c:rich>
              </c:tx>
              <c:spPr>
                <a:solidFill>
                  <a:srgbClr val="052F61"/>
                </a:solidFill>
                <a:ln w="12700" cap="rnd" cmpd="sng" algn="ctr">
                  <a:solidFill>
                    <a:srgbClr val="052F61">
                      <a:shade val="50000"/>
                      <a:hueMod val="94000"/>
                    </a:srgbClr>
                  </a:solidFill>
                  <a:prstDash val="solid"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0.2208268054961878"/>
                      <c:h val="0.1874124028954047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DCA-4B7B-B9CF-C300633D393A}"/>
                </c:ext>
              </c:extLst>
            </c:dLbl>
            <c:dLbl>
              <c:idx val="1"/>
              <c:layout>
                <c:manualLayout>
                  <c:x val="-0.31980674463665998"/>
                  <c:y val="-2.654441529288779E-3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 smtClean="0">
                        <a:latin typeface="Book Antiqua" panose="02040602050305030304" pitchFamily="18" charset="0"/>
                      </a:rPr>
                      <a:t>47 896,0 тис </a:t>
                    </a:r>
                    <a:r>
                      <a:rPr lang="ru-RU" b="1" dirty="0">
                        <a:latin typeface="Book Antiqua" panose="02040602050305030304" pitchFamily="18" charset="0"/>
                      </a:rPr>
                      <a:t>грн </a:t>
                    </a:r>
                  </a:p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fld id="{C3ED5E3F-64A1-4E24-81C8-F6DFF3183D6E}" type="CATEGORYNAME">
                      <a:rPr lang="ru-RU" b="1" smtClean="0">
                        <a:latin typeface="Book Antiqua" panose="02040602050305030304" pitchFamily="18" charset="0"/>
                      </a:rPr>
                      <a:pPr>
                        <a:defRPr sz="1197" b="1" i="0" u="none" strike="noStrike" kern="1200" baseline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latin typeface="Book Antiqua" panose="02040602050305030304" pitchFamily="18" charset="0"/>
                      </a:rPr>
                      <a:t>
</a:t>
                    </a:r>
                    <a:r>
                      <a:rPr lang="ru-RU" b="1" baseline="0" dirty="0" smtClean="0">
                        <a:latin typeface="Book Antiqua" panose="02040602050305030304" pitchFamily="18" charset="0"/>
                      </a:rPr>
                      <a:t>18%</a:t>
                    </a:r>
                  </a:p>
                </c:rich>
              </c:tx>
              <c:spPr>
                <a:solidFill>
                  <a:srgbClr val="A50E82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DCA-4B7B-B9CF-C300633D393A}"/>
                </c:ext>
              </c:extLst>
            </c:dLbl>
            <c:dLbl>
              <c:idx val="2"/>
              <c:layout>
                <c:manualLayout>
                  <c:x val="-8.2608854679536312E-2"/>
                  <c:y val="1.238601116232893E-7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 smtClean="0">
                        <a:latin typeface="Book Antiqua" panose="02040602050305030304" pitchFamily="18" charset="0"/>
                      </a:rPr>
                      <a:t>3 184,2 тис </a:t>
                    </a:r>
                    <a:r>
                      <a:rPr lang="ru-RU" b="1" dirty="0" err="1">
                        <a:latin typeface="Book Antiqua" panose="02040602050305030304" pitchFamily="18" charset="0"/>
                      </a:rPr>
                      <a:t>грн</a:t>
                    </a:r>
                    <a:r>
                      <a:rPr lang="ru-RU" b="1" dirty="0">
                        <a:latin typeface="Book Antiqua" panose="02040602050305030304" pitchFamily="18" charset="0"/>
                      </a:rPr>
                      <a:t> </a:t>
                    </a:r>
                  </a:p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fld id="{C811F430-E843-4E32-95AA-6D95939E9558}" type="CATEGORYNAME">
                      <a:rPr lang="ru-RU" b="1" smtClean="0">
                        <a:latin typeface="Book Antiqua" panose="02040602050305030304" pitchFamily="18" charset="0"/>
                      </a:rPr>
                      <a:pPr>
                        <a:defRPr sz="1197" b="1" i="0" u="none" strike="noStrike" kern="1200" baseline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latin typeface="Book Antiqua" panose="02040602050305030304" pitchFamily="18" charset="0"/>
                      </a:rPr>
                      <a:t>
</a:t>
                    </a:r>
                    <a:r>
                      <a:rPr lang="ru-RU" b="1" baseline="0" dirty="0" smtClean="0">
                        <a:latin typeface="Book Antiqua" panose="02040602050305030304" pitchFamily="18" charset="0"/>
                      </a:rPr>
                      <a:t>1%</a:t>
                    </a:r>
                  </a:p>
                </c:rich>
              </c:tx>
              <c:spPr>
                <a:solidFill>
                  <a:srgbClr val="14967C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0.16600627453218753"/>
                      <c:h val="0.1545984380113921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DCA-4B7B-B9CF-C300633D393A}"/>
                </c:ext>
              </c:extLst>
            </c:dLbl>
            <c:dLbl>
              <c:idx val="3"/>
              <c:layout>
                <c:manualLayout>
                  <c:x val="0.10754946698073303"/>
                  <c:y val="1.8065184949420034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31 953,4 тис </a:t>
                    </a:r>
                    <a:r>
                      <a:rPr lang="ru-RU" b="1" baseline="0" dirty="0" err="1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грн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   </a:t>
                    </a:r>
                  </a:p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err="1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Інші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 </a:t>
                    </a:r>
                  </a:p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 видатки</a:t>
                    </a:r>
                  </a:p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12%</a:t>
                    </a:r>
                    <a:endParaRPr lang="ru-RU" dirty="0"/>
                  </a:p>
                </c:rich>
              </c:tx>
              <c:spPr>
                <a:solidFill>
                  <a:srgbClr val="6A9E1F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/>
                </c:ext>
                <c:ext xmlns:c16="http://schemas.microsoft.com/office/drawing/2014/chart" uri="{C3380CC4-5D6E-409C-BE32-E72D297353CC}">
                  <c16:uniqueId val="{00000007-ADCA-4B7B-B9CF-C300633D393A}"/>
                </c:ext>
              </c:extLst>
            </c:dLbl>
            <c:dLbl>
              <c:idx val="4"/>
              <c:layout>
                <c:manualLayout>
                  <c:x val="9.0257877683012258E-2"/>
                  <c:y val="3.1253773735285428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9 116,9  тис </a:t>
                    </a:r>
                    <a:r>
                      <a:rPr lang="ru-RU" b="1" baseline="0" dirty="0" err="1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грн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     </a:t>
                    </a:r>
                  </a:p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err="1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Інші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 видатки</a:t>
                    </a:r>
                  </a:p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fld id="{8BD765B2-3982-413B-80FF-0A7E374650FC}" type="PERCENTAGE">
                      <a:rPr lang="ru-RU" b="1" baseline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pPr>
                        <a:defRPr sz="1197" b="1" i="0" u="none" strike="noStrike" kern="1200" baseline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defRPr>
                      </a:pPr>
                      <a:t>[ПРОЦЕНТ]</a:t>
                    </a:fld>
                    <a:endParaRPr lang="uk-UA"/>
                  </a:p>
                </c:rich>
              </c:tx>
              <c:spPr>
                <a:solidFill>
                  <a:srgbClr val="E87D37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0B41-4BCF-AE0C-002BF07EAAB3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</c:ext>
            </c:extLst>
          </c:dLbls>
          <c:cat>
            <c:strRef>
              <c:f>Лист1!$A$2:$A$5</c:f>
              <c:strCache>
                <c:ptCount val="4"/>
                <c:pt idx="0">
                  <c:v>Оплата праці і нарахування на заробітну плату</c:v>
                </c:pt>
                <c:pt idx="1">
                  <c:v>Енергоносії</c:v>
                </c:pt>
                <c:pt idx="2">
                  <c:v>Продукти харчування</c:v>
                </c:pt>
                <c:pt idx="3">
                  <c:v>Інші видатки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186721.9</c:v>
                </c:pt>
                <c:pt idx="1">
                  <c:v>47896</c:v>
                </c:pt>
                <c:pt idx="2">
                  <c:v>3184.2</c:v>
                </c:pt>
                <c:pt idx="3" formatCode="General">
                  <c:v>31953.4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3B-4E13-A7F7-38FCD2BB7D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6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0293552817193984E-2"/>
          <c:y val="4.0900015028876913E-2"/>
          <c:w val="0.94830555225664581"/>
          <c:h val="0.9205759638161896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36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84E-4915-B1DD-3180776B6363}"/>
              </c:ext>
            </c:extLst>
          </c:dPt>
          <c:dPt>
            <c:idx val="1"/>
            <c:bubble3D val="0"/>
            <c:explosion val="1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A84E-4915-B1DD-3180776B6363}"/>
              </c:ext>
            </c:extLst>
          </c:dPt>
          <c:dPt>
            <c:idx val="2"/>
            <c:bubble3D val="0"/>
            <c:explosion val="4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A84E-4915-B1DD-3180776B6363}"/>
              </c:ext>
            </c:extLst>
          </c:dPt>
          <c:dPt>
            <c:idx val="3"/>
            <c:bubble3D val="0"/>
            <c:explosion val="15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84E-4915-B1DD-3180776B6363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A84E-4915-B1DD-3180776B6363}"/>
              </c:ext>
            </c:extLst>
          </c:dPt>
          <c:dPt>
            <c:idx val="5"/>
            <c:bubble3D val="0"/>
            <c:explosion val="19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84E-4915-B1DD-3180776B6363}"/>
              </c:ext>
            </c:extLst>
          </c:dPt>
          <c:dLbls>
            <c:dLbl>
              <c:idx val="0"/>
              <c:layout>
                <c:manualLayout>
                  <c:x val="-5.18733212649575E-2"/>
                  <c:y val="-0.12270004508663078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21 401,3 тис </a:t>
                    </a:r>
                    <a:r>
                      <a:rPr lang="ru-RU" dirty="0" err="1"/>
                      <a:t>грн</a:t>
                    </a:r>
                    <a:endParaRPr lang="ru-RU" dirty="0"/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55FC78DB-7ABE-4738-A5C1-293CEB141769}" type="CATEGORYNAME">
                      <a:rPr lang="ru-RU" baseline="0" smtClean="0"/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88%</a:t>
                    </a:r>
                  </a:p>
                </c:rich>
              </c:tx>
              <c:spPr>
                <a:solidFill>
                  <a:srgbClr val="C62324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A84E-4915-B1DD-3180776B6363}"/>
                </c:ext>
              </c:extLst>
            </c:dLbl>
            <c:dLbl>
              <c:idx val="1"/>
              <c:layout>
                <c:manualLayout>
                  <c:x val="-3.2184449160177236E-2"/>
                  <c:y val="-0.4635335036606050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1 250,8 тис </a:t>
                    </a:r>
                    <a:r>
                      <a:rPr lang="ru-RU" dirty="0" err="1" smtClean="0"/>
                      <a:t>грн</a:t>
                    </a:r>
                    <a:endParaRPr lang="ru-RU" dirty="0" smtClean="0"/>
                  </a:p>
                  <a:p>
                    <a:r>
                      <a:rPr lang="ru-RU" dirty="0" smtClean="0"/>
                      <a:t> </a:t>
                    </a:r>
                    <a:fld id="{095BC09B-E8CD-4594-A6D1-4AAED94331FA}" type="CATEGORYNAME">
                      <a:rPr lang="ru-RU" smtClean="0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5%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A84E-4915-B1DD-3180776B6363}"/>
                </c:ext>
              </c:extLst>
            </c:dLbl>
            <c:dLbl>
              <c:idx val="2"/>
              <c:layout>
                <c:manualLayout>
                  <c:x val="2.3108193394011201E-2"/>
                  <c:y val="6.6389169189371086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/>
                      <a:t>336,7 тис </a:t>
                    </a:r>
                    <a:r>
                      <a:rPr lang="ru-RU" b="1" baseline="0" dirty="0" err="1"/>
                      <a:t>грн</a:t>
                    </a:r>
                    <a:r>
                      <a:rPr lang="ru-RU" b="1" baseline="0" dirty="0"/>
                      <a:t> </a:t>
                    </a:r>
                    <a:fld id="{0C76D1E1-BF4F-40D7-A72C-092FD9099FCF}" type="CATEGORYNAME">
                      <a:rPr lang="ru-RU" b="1" smtClean="0"/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/>
                      <a:t>
</a:t>
                    </a:r>
                    <a:r>
                      <a:rPr lang="ru-RU" b="1" baseline="0" dirty="0" smtClean="0"/>
                      <a:t>1%</a:t>
                    </a:r>
                  </a:p>
                </c:rich>
              </c:tx>
              <c:spPr>
                <a:solidFill>
                  <a:srgbClr val="6A9E1F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A84E-4915-B1DD-3180776B6363}"/>
                </c:ext>
              </c:extLst>
            </c:dLbl>
            <c:dLbl>
              <c:idx val="3"/>
              <c:layout>
                <c:manualLayout>
                  <c:x val="0.17192300762100196"/>
                  <c:y val="-0.11742741410281184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 smtClean="0"/>
                      <a:t>740,0 </a:t>
                    </a:r>
                    <a:r>
                      <a:rPr lang="ru-RU" b="1" dirty="0"/>
                      <a:t>тис </a:t>
                    </a:r>
                    <a:r>
                      <a:rPr lang="ru-RU" b="1" dirty="0" err="1"/>
                      <a:t>грн</a:t>
                    </a:r>
                    <a:r>
                      <a:rPr lang="ru-RU" b="1" dirty="0"/>
                      <a:t> </a:t>
                    </a:r>
                    <a:r>
                      <a:rPr lang="ru-RU" b="1" dirty="0" smtClean="0"/>
                      <a:t>                 </a:t>
                    </a:r>
                    <a:fld id="{1B03255A-35C8-4396-8CC2-BC61B9A1A4F7}" type="CATEGORYNAME">
                      <a:rPr lang="ru-RU" b="1" smtClean="0"/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/>
                      <a:t>
</a:t>
                    </a:r>
                    <a:r>
                      <a:rPr lang="ru-RU" b="1" baseline="0" dirty="0" smtClean="0"/>
                      <a:t>3%</a:t>
                    </a:r>
                  </a:p>
                </c:rich>
              </c:tx>
              <c:spPr>
                <a:solidFill>
                  <a:srgbClr val="E87D37">
                    <a:lumMod val="50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A84E-4915-B1DD-3180776B6363}"/>
                </c:ext>
              </c:extLst>
            </c:dLbl>
            <c:dLbl>
              <c:idx val="4"/>
              <c:layout>
                <c:manualLayout>
                  <c:x val="-0.36544854026490059"/>
                  <c:y val="8.5541862578812147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1 477,0 тис </a:t>
                    </a:r>
                    <a:r>
                      <a:rPr lang="ru-RU" dirty="0" err="1"/>
                      <a:t>грн</a:t>
                    </a:r>
                    <a:r>
                      <a:rPr lang="ru-RU" dirty="0"/>
                      <a:t>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r>
                      <a:rPr lang="ru-RU" dirty="0" err="1" smtClean="0"/>
                      <a:t>Інші</a:t>
                    </a:r>
                    <a:r>
                      <a:rPr lang="ru-RU" dirty="0" smtClean="0"/>
                      <a:t> </a:t>
                    </a:r>
                    <a:r>
                      <a:rPr lang="ru-RU" dirty="0" err="1" smtClean="0"/>
                      <a:t>видатки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6%</a:t>
                    </a:r>
                    <a:endParaRPr lang="ru-RU" baseline="0" dirty="0"/>
                  </a:p>
                </c:rich>
              </c:tx>
              <c:spPr>
                <a:solidFill>
                  <a:srgbClr val="E87D37">
                    <a:lumMod val="75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  <c:ext xmlns:c16="http://schemas.microsoft.com/office/drawing/2014/chart" uri="{C3380CC4-5D6E-409C-BE32-E72D297353CC}">
                  <c16:uniqueId val="{00000004-A84E-4915-B1DD-3180776B6363}"/>
                </c:ext>
              </c:extLst>
            </c:dLbl>
            <c:dLbl>
              <c:idx val="5"/>
              <c:layout>
                <c:manualLayout>
                  <c:x val="0"/>
                  <c:y val="0.42360267227744736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 smtClean="0"/>
                      <a:t>11 481,4тис </a:t>
                    </a:r>
                    <a:r>
                      <a:rPr lang="ru-RU" b="1" dirty="0" err="1"/>
                      <a:t>грн</a:t>
                    </a:r>
                    <a:endParaRPr lang="ru-RU" b="1" dirty="0"/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01A3C04D-38BA-4700-A431-37F3F94AA8DD}" type="CATEGORYNAME">
                      <a:rPr lang="ru-RU" b="1" smtClean="0"/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/>
                      <a:t>
</a:t>
                    </a:r>
                    <a:r>
                      <a:rPr lang="ru-RU" b="1" baseline="0" dirty="0" smtClean="0"/>
                      <a:t>40%</a:t>
                    </a:r>
                  </a:p>
                </c:rich>
              </c:tx>
              <c:spPr>
                <a:solidFill>
                  <a:srgbClr val="6A9E1F">
                    <a:lumMod val="75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A84E-4915-B1DD-3180776B6363}"/>
                </c:ext>
              </c:extLst>
            </c:dLbl>
            <c:spPr>
              <a:solidFill>
                <a:srgbClr val="E87D37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DataLabelsRange val="1"/>
              </c:ext>
            </c:extLst>
          </c:dLbls>
          <c:cat>
            <c:strRef>
              <c:f>Лист1!$A$3:$A$8</c:f>
              <c:strCache>
                <c:ptCount val="6"/>
                <c:pt idx="0">
                  <c:v>Енергоносії</c:v>
                </c:pt>
                <c:pt idx="1">
                  <c:v>Медикаменти</c:v>
                </c:pt>
                <c:pt idx="2">
                  <c:v>Продукти харчування</c:v>
                </c:pt>
                <c:pt idx="3">
                  <c:v>Заходи по COVID-19</c:v>
                </c:pt>
                <c:pt idx="4">
                  <c:v>інші видатки</c:v>
                </c:pt>
                <c:pt idx="5">
                  <c:v>Капітальні видатки</c:v>
                </c:pt>
              </c:strCache>
            </c:strRef>
          </c:cat>
          <c:val>
            <c:numRef>
              <c:f>Лист1!$B$3:$B$8</c:f>
              <c:numCache>
                <c:formatCode>#,##0.0</c:formatCode>
                <c:ptCount val="6"/>
                <c:pt idx="0">
                  <c:v>21401.3</c:v>
                </c:pt>
                <c:pt idx="1">
                  <c:v>1250.8</c:v>
                </c:pt>
                <c:pt idx="2">
                  <c:v>336.7</c:v>
                </c:pt>
                <c:pt idx="4">
                  <c:v>1477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Лист1!$B$6</c15:f>
                <c15:dlblRangeCache>
                  <c:ptCount val="1"/>
                </c15:dlblRangeCache>
              </c15:datalabelsRange>
            </c:ext>
            <c:ext xmlns:c16="http://schemas.microsoft.com/office/drawing/2014/chart" uri="{C3380CC4-5D6E-409C-BE32-E72D297353CC}">
              <c16:uniqueId val="{00000000-A84E-4915-B1DD-3180776B63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3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7110991903591613"/>
          <c:y val="0.12502127049174563"/>
          <c:w val="0.7718534412854452"/>
          <c:h val="0.7722826858900346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4"/>
          <c:dPt>
            <c:idx val="0"/>
            <c:bubble3D val="0"/>
            <c:explosion val="19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161-4C7F-A213-3EC667FFFDF0}"/>
              </c:ext>
            </c:extLst>
          </c:dPt>
          <c:dPt>
            <c:idx val="1"/>
            <c:bubble3D val="0"/>
            <c:explosion val="15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161-4C7F-A213-3EC667FFFDF0}"/>
              </c:ext>
            </c:extLst>
          </c:dPt>
          <c:dPt>
            <c:idx val="2"/>
            <c:bubble3D val="0"/>
            <c:explosion val="18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5161-4C7F-A213-3EC667FFFDF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5161-4C7F-A213-3EC667FFFDF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161-4C7F-A213-3EC667FFFDF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A-B49C-4D6C-AE29-5D91A449FE9C}"/>
              </c:ext>
            </c:extLst>
          </c:dPt>
          <c:dLbls>
            <c:dLbl>
              <c:idx val="0"/>
              <c:layout>
                <c:manualLayout>
                  <c:x val="0"/>
                  <c:y val="0.17258543002957469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8 169,4 тис </a:t>
                    </a:r>
                    <a:r>
                      <a:rPr lang="ru-RU" dirty="0" err="1"/>
                      <a:t>грн</a:t>
                    </a:r>
                    <a:r>
                      <a:rPr lang="ru-RU" dirty="0"/>
                      <a:t>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fld id="{951FA02C-D681-4213-B6F5-392FFDCA3E14}" type="CATEGORYNAME">
                      <a:rPr lang="ru-RU" smtClean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33%</a:t>
                    </a:r>
                  </a:p>
                </c:rich>
              </c:tx>
              <c:spPr>
                <a:solidFill>
                  <a:srgbClr val="052F61"/>
                </a:solidFill>
                <a:ln>
                  <a:solidFill>
                    <a:prstClr val="white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161-4C7F-A213-3EC667FFFDF0}"/>
                </c:ext>
              </c:extLst>
            </c:dLbl>
            <c:dLbl>
              <c:idx val="1"/>
              <c:layout/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2 955,6 тис</a:t>
                    </a:r>
                    <a:r>
                      <a:rPr lang="ru-RU" baseline="0" dirty="0" smtClean="0"/>
                      <a:t> </a:t>
                    </a:r>
                    <a:r>
                      <a:rPr lang="ru-RU" baseline="0" dirty="0" err="1"/>
                      <a:t>грн</a:t>
                    </a:r>
                    <a:r>
                      <a:rPr lang="ru-RU" baseline="0" dirty="0"/>
                      <a:t> </a:t>
                    </a:r>
                    <a:r>
                      <a:rPr lang="ru-RU" dirty="0"/>
                      <a:t> </a:t>
                    </a:r>
                    <a:fld id="{EAC9C78D-AC92-4918-97BE-B22D92175AB2}" type="CATEGORYNAME">
                      <a:rPr lang="ru-RU" smtClean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12%</a:t>
                    </a:r>
                  </a:p>
                </c:rich>
              </c:tx>
              <c:spPr>
                <a:solidFill>
                  <a:srgbClr val="A50E82"/>
                </a:solidFill>
                <a:ln>
                  <a:solidFill>
                    <a:prstClr val="white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161-4C7F-A213-3EC667FFFDF0}"/>
                </c:ext>
              </c:extLst>
            </c:dLbl>
            <c:dLbl>
              <c:idx val="2"/>
              <c:layout>
                <c:manualLayout>
                  <c:x val="-2.8229144575156875E-2"/>
                  <c:y val="-2.240099201354561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8 645,7 тис </a:t>
                    </a:r>
                    <a:r>
                      <a:rPr lang="ru-RU" dirty="0" err="1"/>
                      <a:t>грн</a:t>
                    </a:r>
                    <a:r>
                      <a:rPr lang="ru-RU" dirty="0"/>
                      <a:t> </a:t>
                    </a:r>
                  </a:p>
                  <a:p>
                    <a:fld id="{D832B74B-300F-4C34-9254-5E428A2BEA6D}" type="CATEGORYNAME">
                      <a:rPr lang="ru-RU" smtClean="0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35%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5161-4C7F-A213-3EC667FFFDF0}"/>
                </c:ext>
              </c:extLst>
            </c:dLbl>
            <c:dLbl>
              <c:idx val="3"/>
              <c:layout>
                <c:manualLayout>
                  <c:x val="-0.17323788848054519"/>
                  <c:y val="0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3 213,3 тис </a:t>
                    </a:r>
                    <a:r>
                      <a:rPr lang="ru-RU" dirty="0" err="1"/>
                      <a:t>грн</a:t>
                    </a:r>
                    <a:r>
                      <a:rPr lang="ru-RU" dirty="0"/>
                      <a:t>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fld id="{BF87C378-27D5-4CF6-B61F-7E6E595FC8FC}" type="CATEGORYNAME">
                      <a:rPr lang="ru-RU" smtClean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13%</a:t>
                    </a:r>
                  </a:p>
                </c:rich>
              </c:tx>
              <c:spPr>
                <a:solidFill>
                  <a:srgbClr val="6A9E1F"/>
                </a:solidFill>
                <a:ln>
                  <a:solidFill>
                    <a:prstClr val="white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5161-4C7F-A213-3EC667FFFDF0}"/>
                </c:ext>
              </c:extLst>
            </c:dLbl>
            <c:dLbl>
              <c:idx val="4"/>
              <c:layout>
                <c:manualLayout>
                  <c:x val="-1.3059793660100551E-2"/>
                  <c:y val="-3.5720362997641621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1 888,5 тис </a:t>
                    </a:r>
                    <a:r>
                      <a:rPr lang="ru-RU" dirty="0" err="1"/>
                      <a:t>грн</a:t>
                    </a:r>
                    <a:endParaRPr lang="ru-RU" dirty="0"/>
                  </a:p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fld id="{30F9ADE3-2233-41C4-861B-5CF3083087E2}" type="CATEGORYNAME">
                      <a:rPr lang="ru-RU" smtClean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1%</a:t>
                    </a:r>
                  </a:p>
                </c:rich>
              </c:tx>
              <c:spPr>
                <a:solidFill>
                  <a:srgbClr val="E87D37"/>
                </a:solidFill>
                <a:ln>
                  <a:solidFill>
                    <a:prstClr val="white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161-4C7F-A213-3EC667FFFDF0}"/>
                </c:ext>
              </c:extLst>
            </c:dLbl>
            <c:dLbl>
              <c:idx val="5"/>
              <c:layout>
                <c:manualLayout>
                  <c:x val="8.0801906211404831E-2"/>
                  <c:y val="-5.4696805840138737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1 913,8 </a:t>
                    </a:r>
                    <a:r>
                      <a:rPr lang="ru-RU" baseline="0" dirty="0" smtClean="0"/>
                      <a:t>тис </a:t>
                    </a:r>
                    <a:r>
                      <a:rPr lang="ru-RU" baseline="0" dirty="0"/>
                      <a:t>грн </a:t>
                    </a:r>
                    <a:fld id="{5BD9FCBE-346D-494B-B3DE-A8E7EE16B523}" type="CATEGORYNAME">
                      <a:rPr lang="ru-RU" smtClean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7%</a:t>
                    </a:r>
                  </a:p>
                </c:rich>
              </c:tx>
              <c:spPr>
                <a:solidFill>
                  <a:srgbClr val="C62324"/>
                </a:solidFill>
                <a:ln>
                  <a:solidFill>
                    <a:prstClr val="white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7027719906685462"/>
                      <c:h val="0.1420350270504402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B49C-4D6C-AE29-5D91A449FE9C}"/>
                </c:ext>
              </c:extLst>
            </c:dLbl>
            <c:spPr>
              <a:solidFill>
                <a:srgbClr val="14967C"/>
              </a:solidFill>
              <a:ln>
                <a:solidFill>
                  <a:prstClr val="white"/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Лист1!$A$2:$A$7</c:f>
              <c:strCache>
                <c:ptCount val="6"/>
                <c:pt idx="0">
                  <c:v>Утримання територіального центру</c:v>
                </c:pt>
                <c:pt idx="1">
                  <c:v>Заклади і заходи з питань дітей та їх соціального захисту</c:v>
                </c:pt>
                <c:pt idx="2">
                  <c:v>Міські пільги</c:v>
                </c:pt>
                <c:pt idx="3">
                  <c:v>Матеріальна допомога</c:v>
                </c:pt>
                <c:pt idx="5">
                  <c:v>Малий груповий будинок  "Надія"</c:v>
                </c:pt>
              </c:strCache>
            </c:strRef>
          </c:cat>
          <c:val>
            <c:numRef>
              <c:f>Лист1!$B$2:$B$7</c:f>
              <c:numCache>
                <c:formatCode>#,##0.00</c:formatCode>
                <c:ptCount val="6"/>
                <c:pt idx="0">
                  <c:v>8169.4</c:v>
                </c:pt>
                <c:pt idx="1">
                  <c:v>2955.6</c:v>
                </c:pt>
                <c:pt idx="2" formatCode="General">
                  <c:v>8645.7000000000007</c:v>
                </c:pt>
                <c:pt idx="3" formatCode="General">
                  <c:v>3213.3</c:v>
                </c:pt>
                <c:pt idx="5" formatCode="General">
                  <c:v>1913.8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61-4C7F-A213-3EC667FFFD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Book Antiqua" panose="02040602050305030304" pitchFamily="18" charset="0"/>
        </a:defRPr>
      </a:pPr>
      <a:endParaRPr lang="uk-UA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3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2807826349712992E-2"/>
          <c:y val="0.1507680653443377"/>
          <c:w val="0.80759710868224377"/>
          <c:h val="0.8081597171464379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15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5333-4CC8-84BC-3C7461C0FD38}"/>
              </c:ext>
            </c:extLst>
          </c:dPt>
          <c:dPt>
            <c:idx val="1"/>
            <c:bubble3D val="0"/>
            <c:explosion val="35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333-4CC8-84BC-3C7461C0FD38}"/>
              </c:ext>
            </c:extLst>
          </c:dPt>
          <c:dPt>
            <c:idx val="2"/>
            <c:bubble3D val="0"/>
            <c:explosion val="16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5333-4CC8-84BC-3C7461C0FD38}"/>
              </c:ext>
            </c:extLst>
          </c:dPt>
          <c:dPt>
            <c:idx val="3"/>
            <c:bubble3D val="0"/>
            <c:explosion val="1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333-4CC8-84BC-3C7461C0FD38}"/>
              </c:ext>
            </c:extLst>
          </c:dPt>
          <c:dPt>
            <c:idx val="4"/>
            <c:bubble3D val="0"/>
            <c:explosion val="7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5333-4CC8-84BC-3C7461C0FD3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5B50-4882-AF1D-5A466EDC1952}"/>
              </c:ext>
            </c:extLst>
          </c:dPt>
          <c:dLbls>
            <c:dLbl>
              <c:idx val="0"/>
              <c:layout>
                <c:manualLayout>
                  <c:x val="-9.3456314684024711E-2"/>
                  <c:y val="-9.527499227635286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</a:rPr>
                      <a:t>7 032,8 тис </a:t>
                    </a:r>
                    <a:r>
                      <a:rPr lang="ru-RU" b="1" baseline="0" dirty="0" err="1">
                        <a:solidFill>
                          <a:schemeClr val="tx1"/>
                        </a:solidFill>
                      </a:rPr>
                      <a:t>грн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 </a:t>
                    </a:r>
                    <a:fld id="{1D5506CA-EE62-4BDA-B57C-6D1741274A80}" type="CATEGORYNAME">
                      <a:rPr lang="ru-RU" b="1" baseline="0" smtClean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
</a:t>
                    </a:r>
                    <a:r>
                      <a:rPr lang="ru-RU" b="1" baseline="0" dirty="0" smtClean="0">
                        <a:solidFill>
                          <a:schemeClr val="tx1"/>
                        </a:solidFill>
                      </a:rPr>
                      <a:t>53%</a:t>
                    </a:r>
                  </a:p>
                </c:rich>
              </c:tx>
              <c:spPr>
                <a:solidFill>
                  <a:srgbClr val="052F61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8055222421305997"/>
                      <c:h val="0.1840430971901143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5333-4CC8-84BC-3C7461C0FD38}"/>
                </c:ext>
              </c:extLst>
            </c:dLbl>
            <c:dLbl>
              <c:idx val="1"/>
              <c:layout>
                <c:manualLayout>
                  <c:x val="0.12914488380799402"/>
                  <c:y val="-8.8870072275074458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60,4 тис </a:t>
                    </a:r>
                    <a:r>
                      <a:rPr lang="ru-RU" b="1" baseline="0" dirty="0" err="1">
                        <a:solidFill>
                          <a:schemeClr val="tx1"/>
                        </a:solidFill>
                      </a:rPr>
                      <a:t>грн</a:t>
                    </a:r>
                    <a:endParaRPr lang="ru-RU" b="1" baseline="0" dirty="0">
                      <a:solidFill>
                        <a:schemeClr val="tx1"/>
                      </a:solidFill>
                    </a:endParaRPr>
                  </a:p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fld id="{032AF9A1-6F84-4A0D-A041-97EEA1EA2203}" type="CATEGORYNAME">
                      <a:rPr lang="ru-RU" b="1" baseline="0" smtClean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
</a:t>
                    </a:r>
                    <a:fld id="{C112B946-9A47-4A83-848E-7CE3E5C4995F}" type="PERCENTAGE">
                      <a:rPr lang="ru-RU" b="1" baseline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="1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solidFill>
                  <a:srgbClr val="A50E82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5622432977372863"/>
                      <c:h val="0.1834710526836439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333-4CC8-84BC-3C7461C0FD38}"/>
                </c:ext>
              </c:extLst>
            </c:dLbl>
            <c:dLbl>
              <c:idx val="2"/>
              <c:layout>
                <c:manualLayout>
                  <c:x val="-5.6650681168187158E-3"/>
                  <c:y val="-0.17865480700013545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</a:rPr>
                      <a:t>150,0  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тис </a:t>
                    </a:r>
                    <a:r>
                      <a:rPr lang="ru-RU" b="1" baseline="0" dirty="0" err="1">
                        <a:solidFill>
                          <a:schemeClr val="tx1"/>
                        </a:solidFill>
                      </a:rPr>
                      <a:t>грн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       </a:t>
                    </a:r>
                    <a:fld id="{CE75592E-820C-424F-960C-2BC17AE9F135}" type="CATEGORYNAME">
                      <a:rPr lang="ru-RU" b="1" baseline="0" smtClean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
</a:t>
                    </a:r>
                    <a:r>
                      <a:rPr lang="ru-RU" b="1" baseline="0" dirty="0" smtClean="0">
                        <a:solidFill>
                          <a:schemeClr val="tx1"/>
                        </a:solidFill>
                      </a:rPr>
                      <a:t>1%</a:t>
                    </a:r>
                  </a:p>
                </c:rich>
              </c:tx>
              <c:spPr>
                <a:solidFill>
                  <a:srgbClr val="14967C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5333-4CC8-84BC-3C7461C0FD38}"/>
                </c:ext>
              </c:extLst>
            </c:dLbl>
            <c:dLbl>
              <c:idx val="3"/>
              <c:layout>
                <c:manualLayout>
                  <c:x val="7.8914324684811035E-2"/>
                  <c:y val="-1.2641099238593061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</a:rPr>
                      <a:t>6 099,9 тис </a:t>
                    </a:r>
                    <a:r>
                      <a:rPr lang="ru-RU" b="1" baseline="0" dirty="0" err="1">
                        <a:solidFill>
                          <a:schemeClr val="tx1"/>
                        </a:solidFill>
                      </a:rPr>
                      <a:t>грн</a:t>
                    </a:r>
                    <a:endParaRPr lang="ru-RU" b="1" baseline="0" dirty="0">
                      <a:solidFill>
                        <a:schemeClr val="tx1"/>
                      </a:solidFill>
                    </a:endParaRPr>
                  </a:p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fld id="{AE751A81-E40E-42BD-AF96-E4F73E3B930A}" type="CATEGORYNAME">
                      <a:rPr lang="ru-RU" b="1" baseline="0" smtClean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
</a:t>
                    </a:r>
                    <a:r>
                      <a:rPr lang="ru-RU" b="1" baseline="0" dirty="0" smtClean="0">
                        <a:solidFill>
                          <a:schemeClr val="tx1"/>
                        </a:solidFill>
                      </a:rPr>
                      <a:t>46%</a:t>
                    </a:r>
                  </a:p>
                </c:rich>
              </c:tx>
              <c:spPr>
                <a:solidFill>
                  <a:srgbClr val="6A9E1F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333-4CC8-84BC-3C7461C0FD38}"/>
                </c:ext>
              </c:extLst>
            </c:dLbl>
            <c:dLbl>
              <c:idx val="4"/>
              <c:layout>
                <c:manualLayout>
                  <c:x val="6.9004164603981802E-2"/>
                  <c:y val="7.7312566488046144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</a:rPr>
                      <a:t>700,0 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тис </a:t>
                    </a:r>
                    <a:r>
                      <a:rPr lang="ru-RU" b="1" baseline="0" dirty="0" err="1">
                        <a:solidFill>
                          <a:schemeClr val="tx1"/>
                        </a:solidFill>
                      </a:rPr>
                      <a:t>грн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fld id="{528C3500-D8A7-49A5-ADEF-E03BDC49C31D}" type="CATEGORYNAME">
                      <a:rPr lang="ru-RU" b="1" baseline="0" smtClean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
</a:t>
                    </a:r>
                    <a:fld id="{37D1D442-42F0-472A-9148-B5120551FF3E}" type="PERCENTAGE">
                      <a:rPr lang="ru-RU" b="1" baseline="0" smtClean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="1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solidFill>
                  <a:srgbClr val="E87D37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5333-4CC8-84BC-3C7461C0FD38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Лист1!$A$2:$A$7</c:f>
              <c:strCache>
                <c:ptCount val="5"/>
                <c:pt idx="0">
                  <c:v>Заклади культури</c:v>
                </c:pt>
                <c:pt idx="1">
                  <c:v>Заклади культури</c:v>
                </c:pt>
                <c:pt idx="2">
                  <c:v>Заходи по галузі культура і спорт</c:v>
                </c:pt>
                <c:pt idx="3">
                  <c:v>Дитячо-юнацька спортивна школа ім.Дідика</c:v>
                </c:pt>
                <c:pt idx="4">
                  <c:v>Фінансова підтримка дитячо-юнацької спортивної школи "Манганіт"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 formatCode="#,##0.00">
                  <c:v>7032.8</c:v>
                </c:pt>
                <c:pt idx="2">
                  <c:v>150</c:v>
                </c:pt>
                <c:pt idx="3" formatCode="#,##0.00">
                  <c:v>6099.9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33-4CC8-84BC-3C7461C0FD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Book Antiqua" panose="02040602050305030304" pitchFamily="18" charset="0"/>
        </a:defRPr>
      </a:pPr>
      <a:endParaRPr lang="uk-UA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166284668895416"/>
          <c:y val="0.1579724475058327"/>
          <c:w val="0.8375399120075564"/>
          <c:h val="0.7667083794342485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4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25C-420D-8289-F2CD90CBF39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B25C-420D-8289-F2CD90CBF39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25C-420D-8289-F2CD90CBF39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B25C-420D-8289-F2CD90CBF39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25C-420D-8289-F2CD90CBF39D}"/>
              </c:ext>
            </c:extLst>
          </c:dPt>
          <c:dLbls>
            <c:dLbl>
              <c:idx val="0"/>
              <c:layout>
                <c:manualLayout>
                  <c:x val="0.12344818293525789"/>
                  <c:y val="-8.2305669740399226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  14</a:t>
                    </a:r>
                    <a:r>
                      <a:rPr lang="ru-RU" baseline="0" dirty="0" smtClean="0"/>
                      <a:t> 205,2 </a:t>
                    </a:r>
                    <a:r>
                      <a:rPr lang="ru-RU" dirty="0" smtClean="0"/>
                      <a:t>тис. </a:t>
                    </a:r>
                    <a:r>
                      <a:rPr lang="ru-RU" dirty="0" err="1"/>
                      <a:t>грн</a:t>
                    </a:r>
                    <a:r>
                      <a:rPr lang="ru-RU" dirty="0"/>
                      <a:t> </a:t>
                    </a:r>
                    <a:r>
                      <a:rPr lang="ru-RU" dirty="0" err="1" smtClean="0"/>
                      <a:t>Обслуговування</a:t>
                    </a:r>
                    <a:r>
                      <a:rPr lang="ru-RU" dirty="0" smtClean="0"/>
                      <a:t> та </a:t>
                    </a:r>
                    <a:r>
                      <a:rPr lang="ru-RU" dirty="0" err="1" smtClean="0"/>
                      <a:t>ремонти</a:t>
                    </a:r>
                    <a:r>
                      <a:rPr lang="ru-RU" dirty="0" smtClean="0"/>
                      <a:t> </a:t>
                    </a:r>
                    <a:r>
                      <a:rPr lang="ru-RU" dirty="0" err="1" smtClean="0"/>
                      <a:t>об’єктів</a:t>
                    </a:r>
                    <a:r>
                      <a:rPr lang="ru-RU" dirty="0" smtClean="0"/>
                      <a:t> </a:t>
                    </a:r>
                    <a:r>
                      <a:rPr lang="ru-RU" dirty="0" err="1" smtClean="0"/>
                      <a:t>комунальної</a:t>
                    </a:r>
                    <a:r>
                      <a:rPr lang="ru-RU" dirty="0" smtClean="0"/>
                      <a:t> </a:t>
                    </a:r>
                    <a:r>
                      <a:rPr lang="ru-RU" dirty="0" err="1" smtClean="0"/>
                      <a:t>сфери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23,2 %</a:t>
                    </a:r>
                  </a:p>
                </c:rich>
              </c:tx>
              <c:spPr>
                <a:solidFill>
                  <a:srgbClr val="052F61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9099984648583277"/>
                      <c:h val="0.2124276932192719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B25C-420D-8289-F2CD90CBF39D}"/>
                </c:ext>
              </c:extLst>
            </c:dLbl>
            <c:dLbl>
              <c:idx val="1"/>
              <c:layout>
                <c:manualLayout>
                  <c:x val="1.0068116045984532E-2"/>
                  <c:y val="-4.703181128022726E-3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aseline="0" dirty="0" smtClean="0"/>
                      <a:t>35 719,4 </a:t>
                    </a:r>
                    <a:r>
                      <a:rPr lang="ru-RU" dirty="0" smtClean="0"/>
                      <a:t>тис. </a:t>
                    </a:r>
                    <a:r>
                      <a:rPr lang="ru-RU" dirty="0" err="1"/>
                      <a:t>грн</a:t>
                    </a:r>
                    <a:r>
                      <a:rPr lang="ru-RU" dirty="0"/>
                      <a:t> </a:t>
                    </a:r>
                    <a:fld id="{2CA91DA9-305B-4110-8A26-0AED4DEE47AC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58,4 %</a:t>
                    </a:r>
                  </a:p>
                </c:rich>
              </c:tx>
              <c:spPr>
                <a:solidFill>
                  <a:srgbClr val="A50E82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B25C-420D-8289-F2CD90CBF39D}"/>
                </c:ext>
              </c:extLst>
            </c:dLbl>
            <c:dLbl>
              <c:idx val="2"/>
              <c:layout>
                <c:manualLayout>
                  <c:x val="-7.1514809424563203E-2"/>
                  <c:y val="4.2328630152205289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11</a:t>
                    </a:r>
                    <a:r>
                      <a:rPr lang="ru-RU" baseline="0" dirty="0" smtClean="0"/>
                      <a:t> 243,9</a:t>
                    </a:r>
                    <a:r>
                      <a:rPr lang="ru-RU" dirty="0" smtClean="0"/>
                      <a:t> тис. </a:t>
                    </a:r>
                    <a:r>
                      <a:rPr lang="ru-RU" dirty="0" err="1"/>
                      <a:t>грн</a:t>
                    </a:r>
                    <a:r>
                      <a:rPr lang="ru-RU" dirty="0"/>
                      <a:t> </a:t>
                    </a:r>
                    <a:fld id="{5DD6D7E2-220F-40BB-AA57-711E36561217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18,4%</a:t>
                    </a:r>
                  </a:p>
                </c:rich>
              </c:tx>
              <c:spPr>
                <a:solidFill>
                  <a:srgbClr val="14967C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25C-420D-8289-F2CD90CBF39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25C-420D-8289-F2CD90CBF39D}"/>
                </c:ext>
              </c:extLst>
            </c:dLbl>
            <c:dLbl>
              <c:idx val="4"/>
              <c:layout>
                <c:manualLayout>
                  <c:x val="0.26903190212097583"/>
                  <c:y val="0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aseline="0" dirty="0" smtClean="0"/>
                      <a:t>3 680,4 тис. </a:t>
                    </a:r>
                    <a:r>
                      <a:rPr lang="ru-RU" baseline="0" dirty="0" err="1"/>
                      <a:t>грн</a:t>
                    </a:r>
                    <a:r>
                      <a:rPr lang="ru-RU" baseline="0" dirty="0"/>
                      <a:t> </a:t>
                    </a:r>
                    <a:fld id="{7C2E2C3F-8B25-402E-9602-41B108D66F29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21 ,5 %</a:t>
                    </a:r>
                  </a:p>
                </c:rich>
              </c:tx>
              <c:spPr>
                <a:solidFill>
                  <a:srgbClr val="E87D37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B25C-420D-8289-F2CD90CBF39D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Лист1!$A$2:$A$4</c:f>
              <c:strCache>
                <c:ptCount val="3"/>
                <c:pt idx="0">
                  <c:v>Обслуговування та ремонти об'єктів комунальної сфери</c:v>
                </c:pt>
                <c:pt idx="1">
                  <c:v>Благоустрій міста: заходи з прибирання, озеленення, утримання мереж ЗО та інше</c:v>
                </c:pt>
                <c:pt idx="2">
                  <c:v>Житлкосервіс: утримання та обслуговування соціальних гуртожитків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14205.2</c:v>
                </c:pt>
                <c:pt idx="1">
                  <c:v>35719.4</c:v>
                </c:pt>
                <c:pt idx="2">
                  <c:v>11243.9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5C-420D-8289-F2CD90CBF3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1"/>
          </a:solidFill>
          <a:latin typeface="Book Antiqua" panose="02040602050305030304" pitchFamily="18" charset="0"/>
        </a:defRPr>
      </a:pPr>
      <a:endParaRPr lang="uk-UA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"/>
          <c:w val="0.9954274847961424"/>
          <c:h val="0.43068534499750921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Лист1!$A$2:$A$11</c:f>
              <c:strCache>
                <c:ptCount val="4"/>
                <c:pt idx="0">
                  <c:v>Базова дотація</c:v>
                </c:pt>
                <c:pt idx="1">
                  <c:v>Інші субвенції</c:v>
                </c:pt>
                <c:pt idx="2">
                  <c:v>Освітня субвенція</c:v>
                </c:pt>
                <c:pt idx="3">
                  <c:v>Субвенція на здійснення переданих видатків у сфері освіти за рахунок освітньої субвенції</c:v>
                </c:pt>
              </c:strCache>
            </c:strRef>
          </c:cat>
          <c:val>
            <c:numRef>
              <c:f>Лист1!$B$2:$B$11</c:f>
              <c:numCache>
                <c:formatCode>#,##0.0</c:formatCode>
                <c:ptCount val="4"/>
                <c:pt idx="0">
                  <c:v>42853</c:v>
                </c:pt>
                <c:pt idx="1">
                  <c:v>54.5</c:v>
                </c:pt>
                <c:pt idx="2">
                  <c:v>82438.3</c:v>
                </c:pt>
                <c:pt idx="3">
                  <c:v>1416.1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5A-4689-8FF1-1175836E71E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Лист1!$A$2:$A$11</c:f>
              <c:strCache>
                <c:ptCount val="4"/>
                <c:pt idx="0">
                  <c:v>Базова дотація</c:v>
                </c:pt>
                <c:pt idx="1">
                  <c:v>Інші субвенції</c:v>
                </c:pt>
                <c:pt idx="2">
                  <c:v>Освітня субвенція</c:v>
                </c:pt>
                <c:pt idx="3">
                  <c:v>Субвенція на здійснення переданих видатків у сфері освіти за рахунок освітньої субвенції</c:v>
                </c:pt>
              </c:strCache>
            </c:strRef>
          </c:cat>
          <c:val>
            <c:numRef>
              <c:f>Лист1!$C$2:$C$11</c:f>
            </c:numRef>
          </c:val>
          <c:extLst>
            <c:ext xmlns:c16="http://schemas.microsoft.com/office/drawing/2014/chart" uri="{C3380CC4-5D6E-409C-BE32-E72D297353CC}">
              <c16:uniqueId val="{00000001-355A-4689-8FF1-1175836E71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289580536"/>
        <c:axId val="289580928"/>
        <c:axId val="334749920"/>
      </c:bar3DChart>
      <c:catAx>
        <c:axId val="2895805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89580928"/>
        <c:crosses val="autoZero"/>
        <c:auto val="0"/>
        <c:lblAlgn val="ctr"/>
        <c:lblOffset val="100"/>
        <c:noMultiLvlLbl val="0"/>
      </c:catAx>
      <c:valAx>
        <c:axId val="28958092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289580536"/>
        <c:crosses val="autoZero"/>
        <c:crossBetween val="between"/>
      </c:valAx>
      <c:serAx>
        <c:axId val="334749920"/>
        <c:scaling>
          <c:orientation val="minMax"/>
        </c:scaling>
        <c:delete val="1"/>
        <c:axPos val="b"/>
        <c:majorTickMark val="out"/>
        <c:minorTickMark val="none"/>
        <c:tickLblPos val="nextTo"/>
        <c:crossAx val="289580928"/>
        <c:crosses val="autoZero"/>
      </c:ser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bg1"/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000" b="0" i="0" u="none" strike="noStrike" kern="1200" baseline="0">
                <a:solidFill>
                  <a:schemeClr val="bg1"/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endParaRPr lang="uk-UA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latin typeface="Book Antiqua" panose="02040602050305030304" pitchFamily="18" charset="0"/>
        </a:defRPr>
      </a:pPr>
      <a:endParaRPr lang="uk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171" cy="492958"/>
          </a:xfrm>
          <a:prstGeom prst="rect">
            <a:avLst/>
          </a:prstGeom>
          <a:noFill/>
          <a:ln>
            <a:noFill/>
          </a:ln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defTabSz="925513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39" name="Rectangle 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41363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230" y="4689853"/>
            <a:ext cx="4945654" cy="4441686"/>
          </a:xfrm>
          <a:prstGeom prst="rect">
            <a:avLst/>
          </a:prstGeom>
          <a:noFill/>
          <a:ln>
            <a:noFill/>
          </a:ln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820942" y="0"/>
            <a:ext cx="2921171" cy="492958"/>
          </a:xfrm>
          <a:prstGeom prst="rect">
            <a:avLst/>
          </a:prstGeom>
          <a:noFill/>
          <a:ln>
            <a:noFill/>
          </a:ln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algn="r" defTabSz="925513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9705"/>
            <a:ext cx="2921171" cy="492958"/>
          </a:xfrm>
          <a:prstGeom prst="rect">
            <a:avLst/>
          </a:prstGeom>
          <a:noFill/>
          <a:ln>
            <a:noFill/>
          </a:ln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defTabSz="925513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0942" y="9379705"/>
            <a:ext cx="2921171" cy="492958"/>
          </a:xfrm>
          <a:prstGeom prst="rect">
            <a:avLst/>
          </a:prstGeom>
          <a:noFill/>
          <a:ln>
            <a:noFill/>
          </a:ln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1FE7348-19FF-4C68-90A8-5AA8F5F1B2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9228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AC4CDD-2A11-4697-8E2B-450A801234B4}" type="datetimeFigureOut">
              <a:rPr lang="en-US" smtClean="0"/>
              <a:pPr>
                <a:defRPr/>
              </a:pPr>
              <a:t>12/20/2023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379D55-8975-4467-9179-FA48879AB8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655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FF44BC-93BC-4964-88A3-8022890ED6BB}" type="datetimeFigureOut">
              <a:rPr lang="en-US" smtClean="0"/>
              <a:pPr>
                <a:defRPr/>
              </a:pPr>
              <a:t>12/20/2023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6A0928-3F3B-49A7-B9FF-062A60B925C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810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BE9E96-2986-4AA8-AC59-B9328A329598}" type="datetimeFigureOut">
              <a:rPr lang="en-US" smtClean="0"/>
              <a:pPr>
                <a:defRPr/>
              </a:pPr>
              <a:t>12/20/2023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B32376-AF4F-41D0-A884-EA59CA63EE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326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773629-E881-4766-9863-3CF281B29915}" type="datetimeFigureOut">
              <a:rPr lang="en-US" smtClean="0"/>
              <a:pPr>
                <a:defRPr/>
              </a:pPr>
              <a:t>12/20/2023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CDC79E-8A63-4409-A7A2-9944FF3655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71469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BA1D4F-0D52-46B5-B707-4BDA495B3ABD}" type="datetimeFigureOut">
              <a:rPr lang="en-US" smtClean="0"/>
              <a:pPr>
                <a:defRPr/>
              </a:pPr>
              <a:t>12/20/2023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96BCE6-363E-4AA6-B0CF-1B02C31EC5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5074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B06973-9B22-485C-A2CD-29C5BA07AEB1}" type="datetimeFigureOut">
              <a:rPr lang="en-US" smtClean="0"/>
              <a:pPr>
                <a:defRPr/>
              </a:pPr>
              <a:t>12/20/2023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71D6A5-4B22-4EC4-BF76-FD1032D7CA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98320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B06973-9B22-485C-A2CD-29C5BA07AEB1}" type="datetimeFigureOut">
              <a:rPr lang="en-US" smtClean="0"/>
              <a:pPr>
                <a:defRPr/>
              </a:pPr>
              <a:t>12/20/2023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71D6A5-4B22-4EC4-BF76-FD1032D7CA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5119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D7468E-9EB7-4204-84E3-68FC75F293A0}" type="datetimeFigureOut">
              <a:rPr lang="en-US" smtClean="0"/>
              <a:pPr>
                <a:defRPr/>
              </a:pPr>
              <a:t>12/20/2023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E1FC43-FF38-4A10-9311-940CB918057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3263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684C74-195E-4B6B-AEB1-77F39018A1E9}" type="datetimeFigureOut">
              <a:rPr lang="en-US" smtClean="0"/>
              <a:pPr>
                <a:defRPr/>
              </a:pPr>
              <a:t>12/20/2023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9A7-0A8F-4A6B-B159-557692CF61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92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98A3F7-86ED-4F6D-AAEC-06CF7EB44417}" type="datetimeFigureOut">
              <a:rPr lang="en-US" smtClean="0"/>
              <a:pPr>
                <a:defRPr/>
              </a:pPr>
              <a:t>12/20/2023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5EC657-BD99-4907-8E39-0FE6319892A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430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C87F5E-0F6D-4262-820D-03820E99618A}" type="datetimeFigureOut">
              <a:rPr lang="en-US" smtClean="0"/>
              <a:pPr>
                <a:defRPr/>
              </a:pPr>
              <a:t>12/20/2023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380D01-EF58-4BB9-B141-9C38AD7351B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326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3F067D-51FB-4997-A07D-FAC4CBD3E472}" type="datetimeFigureOut">
              <a:rPr lang="en-US" smtClean="0"/>
              <a:pPr>
                <a:defRPr/>
              </a:pPr>
              <a:t>12/20/2023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0FBE38-98A7-4DC1-BF91-696E607EA7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221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53D265-23B3-4737-B24B-2764345FF083}" type="datetimeFigureOut">
              <a:rPr lang="en-US" smtClean="0"/>
              <a:pPr>
                <a:defRPr/>
              </a:pPr>
              <a:t>12/20/2023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C0ED44-843A-429F-83AB-C5DBDC7DCB9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063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6D25EC-3EAD-411B-8E72-6804390E540E}" type="datetimeFigureOut">
              <a:rPr lang="en-US" smtClean="0"/>
              <a:pPr>
                <a:defRPr/>
              </a:pPr>
              <a:t>12/20/2023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7F1EB7-9BC9-46E8-86DD-A301154EA5F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41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4AC38A-56B0-470D-9DCF-77CDE4DBBAFD}" type="datetimeFigureOut">
              <a:rPr lang="en-US" smtClean="0"/>
              <a:pPr>
                <a:defRPr/>
              </a:pPr>
              <a:t>12/20/2023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1C1645-F3C2-4F4B-9874-FC8E574810E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017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B6F398-02C7-4986-845A-68A2284A7631}" type="datetimeFigureOut">
              <a:rPr lang="en-US" smtClean="0"/>
              <a:pPr>
                <a:defRPr/>
              </a:pPr>
              <a:t>12/20/2023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67EB93-8489-4FA9-BA9C-91740B89E4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274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17EAFB-ECFB-498C-B0A6-D8E691CF2229}" type="datetimeFigureOut">
              <a:rPr lang="en-US" smtClean="0"/>
              <a:pPr>
                <a:defRPr/>
              </a:pPr>
              <a:t>12/20/2023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E4661-9C85-433D-81A3-95680B0E21D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67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90B06973-9B22-485C-A2CD-29C5BA07AEB1}" type="datetimeFigureOut">
              <a:rPr lang="en-US" smtClean="0"/>
              <a:pPr>
                <a:defRPr/>
              </a:pPr>
              <a:t>12/20/2023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5D71D6A5-4B22-4EC4-BF76-FD1032D7CA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4219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  <p:sldLayoutId id="2147483841" r:id="rId13"/>
    <p:sldLayoutId id="2147483842" r:id="rId14"/>
    <p:sldLayoutId id="2147483843" r:id="rId15"/>
    <p:sldLayoutId id="2147483844" r:id="rId16"/>
    <p:sldLayoutId id="214748384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51520" y="1556792"/>
            <a:ext cx="8487179" cy="3744416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uk-U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/>
            </a:r>
            <a:br>
              <a:rPr lang="uk-U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про </a:t>
            </a:r>
            <a:r>
              <a:rPr lang="uk-U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бюджет</a:t>
            </a:r>
            <a:r>
              <a:rPr lang="uk-U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/>
            </a:r>
            <a:br>
              <a:rPr lang="uk-U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Покровської міської територіальної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громади Дніпропетровської області</a:t>
            </a:r>
            <a:r>
              <a:rPr lang="uk-UA" dirty="0">
                <a:latin typeface="Book Antiqua" panose="02040602050305030304" pitchFamily="18" charset="0"/>
              </a:rPr>
              <a:t/>
            </a:r>
            <a:br>
              <a:rPr lang="uk-UA" dirty="0">
                <a:latin typeface="Book Antiqua" panose="02040602050305030304" pitchFamily="18" charset="0"/>
              </a:rPr>
            </a:b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н</a:t>
            </a:r>
            <a:r>
              <a:rPr lang="uk-U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а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 </a:t>
            </a:r>
            <a:r>
              <a:rPr lang="uk-U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202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4</a:t>
            </a:r>
            <a:r>
              <a:rPr lang="uk-U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рік</a:t>
            </a:r>
            <a:endParaRPr lang="uk-UA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4" name="Rectangle 6"/>
          <p:cNvSpPr txBox="1">
            <a:spLocks noChangeArrowheads="1"/>
          </p:cNvSpPr>
          <p:nvPr/>
        </p:nvSpPr>
        <p:spPr>
          <a:xfrm>
            <a:off x="2414588" y="5172075"/>
            <a:ext cx="6324600" cy="1371600"/>
          </a:xfrm>
          <a:prstGeom prst="rect">
            <a:avLst/>
          </a:prstGeom>
        </p:spPr>
        <p:txBody>
          <a:bodyPr wrap="none">
            <a:normAutofit/>
          </a:bodyPr>
          <a:lstStyle>
            <a:lvl1pPr algn="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00" b="0" kern="120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100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7"/>
          <p:cNvSpPr txBox="1">
            <a:spLocks noChangeArrowheads="1"/>
          </p:cNvSpPr>
          <p:nvPr/>
        </p:nvSpPr>
        <p:spPr>
          <a:xfrm>
            <a:off x="1915030" y="5882773"/>
            <a:ext cx="6823669" cy="61852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b="0" kern="120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pic>
        <p:nvPicPr>
          <p:cNvPr id="10246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504" y="94924"/>
            <a:ext cx="1681163" cy="210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4000">
              <a:schemeClr val="bg2">
                <a:tint val="97000"/>
                <a:hueMod val="92000"/>
                <a:satMod val="169000"/>
                <a:lumMod val="72000"/>
                <a:lumOff val="28000"/>
                <a:alpha val="97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715793161"/>
              </p:ext>
            </p:extLst>
          </p:nvPr>
        </p:nvGraphicFramePr>
        <p:xfrm>
          <a:off x="30444" y="908720"/>
          <a:ext cx="9001000" cy="6093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99592" y="334397"/>
            <a:ext cx="7704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bg1"/>
                </a:solidFill>
                <a:latin typeface="Book Antiqua" panose="02040602050305030304" pitchFamily="18" charset="0"/>
              </a:rPr>
              <a:t>Міжбюджетні трансферти </a:t>
            </a:r>
            <a:r>
              <a:rPr lang="uk-UA" sz="24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126 761,9 тис. </a:t>
            </a:r>
            <a:r>
              <a:rPr lang="uk-UA" sz="2400" b="1" dirty="0">
                <a:solidFill>
                  <a:schemeClr val="bg1"/>
                </a:solidFill>
                <a:latin typeface="Book Antiqua" panose="02040602050305030304" pitchFamily="18" charset="0"/>
              </a:rPr>
              <a:t>грн</a:t>
            </a:r>
          </a:p>
          <a:p>
            <a:pPr algn="ctr"/>
            <a:endParaRPr lang="uk-UA" sz="24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08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086600" cy="1008112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/>
            </a:r>
            <a:b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Структура надходжень </a:t>
            </a:r>
            <a:b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до загального фонду бюджету</a:t>
            </a:r>
            <a:b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334 532,2 тис</a:t>
            </a: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. грн</a:t>
            </a:r>
            <a:b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053554484"/>
              </p:ext>
            </p:extLst>
          </p:nvPr>
        </p:nvGraphicFramePr>
        <p:xfrm>
          <a:off x="827584" y="1268760"/>
          <a:ext cx="7570248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 flipH="1">
            <a:off x="438178" y="6407617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uk-UA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2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5" y="116632"/>
            <a:ext cx="7754159" cy="1296144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8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Спеціальний фонд</a:t>
            </a:r>
            <a:br>
              <a:rPr lang="uk-UA" sz="28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</a:br>
            <a:r>
              <a:rPr lang="uk-UA" sz="28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9 921,4 тис</a:t>
            </a:r>
            <a:r>
              <a:rPr lang="uk-UA" sz="2800" b="1" dirty="0">
                <a:solidFill>
                  <a:schemeClr val="bg1"/>
                </a:solidFill>
                <a:latin typeface="Book Antiqua" panose="02040602050305030304" pitchFamily="18" charset="0"/>
              </a:rPr>
              <a:t>. грн.</a:t>
            </a:r>
            <a:endParaRPr lang="ru-RU" sz="28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153483971"/>
              </p:ext>
            </p:extLst>
          </p:nvPr>
        </p:nvGraphicFramePr>
        <p:xfrm>
          <a:off x="755576" y="1420380"/>
          <a:ext cx="763284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Объект 10"/>
          <p:cNvSpPr>
            <a:spLocks noGrp="1"/>
          </p:cNvSpPr>
          <p:nvPr>
            <p:ph idx="1"/>
          </p:nvPr>
        </p:nvSpPr>
        <p:spPr>
          <a:xfrm flipV="1">
            <a:off x="376105" y="458809"/>
            <a:ext cx="45719" cy="45719"/>
          </a:xfrm>
        </p:spPr>
        <p:txBody>
          <a:bodyPr>
            <a:normAutofit fontScale="25000" lnSpcReduction="20000"/>
          </a:bodyPr>
          <a:lstStyle/>
          <a:p>
            <a:pPr algn="ctr"/>
            <a:endParaRPr lang="uk-UA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5000">
              <a:schemeClr val="tx2">
                <a:lumMod val="60000"/>
                <a:lumOff val="4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069657"/>
              </p:ext>
            </p:extLst>
          </p:nvPr>
        </p:nvGraphicFramePr>
        <p:xfrm>
          <a:off x="35496" y="1096870"/>
          <a:ext cx="8424936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11560" y="-174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bg1"/>
                </a:solidFill>
                <a:latin typeface="Book Antiqua" panose="02040602050305030304" pitchFamily="18" charset="0"/>
              </a:rPr>
              <a:t>Структура видатків бюджету по галузям</a:t>
            </a:r>
          </a:p>
          <a:p>
            <a:pPr algn="ctr"/>
            <a:r>
              <a:rPr lang="uk-UA" sz="2400" b="1" dirty="0">
                <a:solidFill>
                  <a:schemeClr val="bg1"/>
                </a:solidFill>
                <a:latin typeface="Book Antiqua" panose="02040602050305030304" pitchFamily="18" charset="0"/>
              </a:rPr>
              <a:t> за загальним та спеціальним фондом</a:t>
            </a:r>
          </a:p>
          <a:p>
            <a:pPr algn="ctr"/>
            <a:r>
              <a:rPr lang="uk-UA" sz="24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468 275,0 тис. </a:t>
            </a:r>
            <a:r>
              <a:rPr lang="uk-UA" sz="2400" b="1" dirty="0">
                <a:solidFill>
                  <a:schemeClr val="bg1"/>
                </a:solidFill>
                <a:latin typeface="Book Antiqua" panose="02040602050305030304" pitchFamily="18" charset="0"/>
              </a:rPr>
              <a:t>грн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77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95143" y="332656"/>
            <a:ext cx="6245209" cy="79208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Освіта</a:t>
            </a:r>
            <a:br>
              <a:rPr lang="uk-U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uk-UA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269 755,5 тис </a:t>
            </a:r>
            <a:r>
              <a:rPr lang="uk-UA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грн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450201146"/>
              </p:ext>
            </p:extLst>
          </p:nvPr>
        </p:nvGraphicFramePr>
        <p:xfrm>
          <a:off x="575556" y="1340768"/>
          <a:ext cx="7848872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H="1">
            <a:off x="539552" y="5373217"/>
            <a:ext cx="72008" cy="72008"/>
          </a:xfrm>
        </p:spPr>
        <p:txBody>
          <a:bodyPr>
            <a:normAutofit fontScale="25000" lnSpcReduction="20000"/>
          </a:bodyPr>
          <a:lstStyle/>
          <a:p>
            <a:r>
              <a:rPr lang="uk-UA" dirty="0"/>
              <a:t>      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75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332656"/>
            <a:ext cx="4032448" cy="79208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ОХОРОНА ЗДОРОВ’Я</a:t>
            </a:r>
            <a:br>
              <a:rPr lang="uk-U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24 465,8 </a:t>
            </a:r>
            <a:r>
              <a:rPr lang="uk-UA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тис</a:t>
            </a:r>
            <a:r>
              <a:rPr lang="uk-UA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. грн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5147073"/>
              </p:ext>
            </p:extLst>
          </p:nvPr>
        </p:nvGraphicFramePr>
        <p:xfrm>
          <a:off x="179512" y="1268760"/>
          <a:ext cx="8568952" cy="5589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71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0860" y="332656"/>
            <a:ext cx="7086600" cy="100811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Соціальний захист населення</a:t>
            </a:r>
            <a:b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24 897,8 тис</a:t>
            </a: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. грн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565382030"/>
              </p:ext>
            </p:extLst>
          </p:nvPr>
        </p:nvGraphicFramePr>
        <p:xfrm>
          <a:off x="611560" y="1268760"/>
          <a:ext cx="8015900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6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95143" y="0"/>
            <a:ext cx="7086600" cy="134076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Культура та спорт</a:t>
            </a:r>
            <a:b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13 282,7 ТИС</a:t>
            </a: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. грн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3969450"/>
              </p:ext>
            </p:extLst>
          </p:nvPr>
        </p:nvGraphicFramePr>
        <p:xfrm>
          <a:off x="611560" y="980728"/>
          <a:ext cx="8088164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9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8584694"/>
              </p:ext>
            </p:extLst>
          </p:nvPr>
        </p:nvGraphicFramePr>
        <p:xfrm>
          <a:off x="713805" y="980728"/>
          <a:ext cx="7458595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91680" y="0"/>
            <a:ext cx="6480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bg1"/>
                </a:solidFill>
                <a:latin typeface="Book Antiqua" panose="02040602050305030304" pitchFamily="18" charset="0"/>
              </a:rPr>
              <a:t>ЖИТЛОВО-КОМУНАЛЬНА СФЕРА                                </a:t>
            </a:r>
            <a:r>
              <a:rPr lang="uk-UA" sz="24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61 168,5 ТИС. </a:t>
            </a:r>
            <a:r>
              <a:rPr lang="uk-UA" sz="2400" b="1" dirty="0">
                <a:solidFill>
                  <a:schemeClr val="bg1"/>
                </a:solidFill>
                <a:latin typeface="Book Antiqua" panose="02040602050305030304" pitchFamily="18" charset="0"/>
              </a:rPr>
              <a:t>ГРН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RANCHTO" val="262"/>
  <p:tag name="HOTSPOTTYPE" val="DefinedInNavigator"/>
  <p:tag name="DEFINEDINNAVIGATOR" val="True"/>
</p:tagLst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E5288F6-6ED8-406A-AFB4-79CCA6DCE98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3942</TotalTime>
  <Words>272</Words>
  <Application>Microsoft Office PowerPoint</Application>
  <PresentationFormat>Экран (4:3)</PresentationFormat>
  <Paragraphs>84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Book Antiqua</vt:lpstr>
      <vt:lpstr>Century Gothic</vt:lpstr>
      <vt:lpstr>Corbel</vt:lpstr>
      <vt:lpstr>Times New Roman</vt:lpstr>
      <vt:lpstr>Wingdings 3</vt:lpstr>
      <vt:lpstr>Сектор</vt:lpstr>
      <vt:lpstr>  про бюджет  Покровської міської територіальної громади Дніпропетровської області на   2024 рік</vt:lpstr>
      <vt:lpstr> Структура надходжень  до загального фонду бюджету 334 532,2 тис. грн </vt:lpstr>
      <vt:lpstr>Спеціальний фонд 9 921,4 тис. грн.</vt:lpstr>
      <vt:lpstr>Презентация PowerPoint</vt:lpstr>
      <vt:lpstr>Освіта  269 755,5 тис грн</vt:lpstr>
      <vt:lpstr>ОХОРОНА ЗДОРОВ’Я 24 465,8 тис. грн</vt:lpstr>
      <vt:lpstr>Соціальний захист населення 24 897,8 тис. грн</vt:lpstr>
      <vt:lpstr>Культура та спорт 13 282,7 ТИС. грн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ФІНАНСОВЕ УПРАВЛІННЯ</dc:title>
  <dc:creator>Пользователь Windows</dc:creator>
  <cp:lastModifiedBy>User</cp:lastModifiedBy>
  <cp:revision>339</cp:revision>
  <cp:lastPrinted>2021-02-08T14:28:33Z</cp:lastPrinted>
  <dcterms:created xsi:type="dcterms:W3CDTF">2017-03-07T09:17:34Z</dcterms:created>
  <dcterms:modified xsi:type="dcterms:W3CDTF">2023-12-20T12:53:33Z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TC010184381049</vt:lpwstr>
  </property>
</Properties>
</file>