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>
  <p:sldMasterIdLst>
    <p:sldMasterId id="2147484021" r:id="rId1"/>
  </p:sldMasterIdLst>
  <p:notesMasterIdLst>
    <p:notesMasterId r:id="rId28"/>
  </p:notesMasterIdLst>
  <p:sldIdLst>
    <p:sldId id="281" r:id="rId2"/>
    <p:sldId id="257" r:id="rId3"/>
    <p:sldId id="275" r:id="rId4"/>
    <p:sldId id="285" r:id="rId5"/>
    <p:sldId id="259" r:id="rId6"/>
    <p:sldId id="260" r:id="rId7"/>
    <p:sldId id="261" r:id="rId8"/>
    <p:sldId id="262" r:id="rId9"/>
    <p:sldId id="286" r:id="rId10"/>
    <p:sldId id="264" r:id="rId11"/>
    <p:sldId id="287" r:id="rId12"/>
    <p:sldId id="288" r:id="rId13"/>
    <p:sldId id="265" r:id="rId14"/>
    <p:sldId id="289" r:id="rId15"/>
    <p:sldId id="290" r:id="rId16"/>
    <p:sldId id="278" r:id="rId17"/>
    <p:sldId id="284" r:id="rId18"/>
    <p:sldId id="270" r:id="rId19"/>
    <p:sldId id="291" r:id="rId20"/>
    <p:sldId id="292" r:id="rId21"/>
    <p:sldId id="268" r:id="rId22"/>
    <p:sldId id="266" r:id="rId23"/>
    <p:sldId id="283" r:id="rId24"/>
    <p:sldId id="263" r:id="rId25"/>
    <p:sldId id="293" r:id="rId26"/>
    <p:sldId id="272" r:id="rId27"/>
  </p:sldIdLst>
  <p:sldSz cx="9144000" cy="6858000" type="screen4x3"/>
  <p:notesSz cx="6858000" cy="994568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lgerian" pitchFamily="82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lgerian" pitchFamily="82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lgerian" pitchFamily="82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lgerian" pitchFamily="82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lgerian" pitchFamily="82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100" kern="1200">
        <a:solidFill>
          <a:schemeClr val="tx1"/>
        </a:solidFill>
        <a:latin typeface="Algerian" pitchFamily="82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100" kern="1200">
        <a:solidFill>
          <a:schemeClr val="tx1"/>
        </a:solidFill>
        <a:latin typeface="Algerian" pitchFamily="82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100" kern="1200">
        <a:solidFill>
          <a:schemeClr val="tx1"/>
        </a:solidFill>
        <a:latin typeface="Algerian" pitchFamily="82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100" kern="1200">
        <a:solidFill>
          <a:schemeClr val="tx1"/>
        </a:solidFill>
        <a:latin typeface="Algerian" pitchFamily="82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34" autoAdjust="0"/>
    <p:restoredTop sz="95473" autoAdjust="0"/>
  </p:normalViewPr>
  <p:slideViewPr>
    <p:cSldViewPr>
      <p:cViewPr varScale="1">
        <p:scale>
          <a:sx n="125" d="100"/>
          <a:sy n="125" d="100"/>
        </p:scale>
        <p:origin x="1840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2A700539-F7AB-554D-8C1F-A43332A4BAD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67C6533-9E1D-ED4C-A68F-C4AF74666E8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0725F2EA-5DDD-0342-9FFF-53C5A8D47857}" type="datetimeFigureOut">
              <a:rPr lang="ru-RU"/>
              <a:pPr>
                <a:defRPr/>
              </a:pPr>
              <a:t>30.11.2020</a:t>
            </a:fld>
            <a:endParaRPr lang="ru-RU"/>
          </a:p>
        </p:txBody>
      </p:sp>
      <p:sp>
        <p:nvSpPr>
          <p:cNvPr id="4" name="Образ слайда 3">
            <a:extLst>
              <a:ext uri="{FF2B5EF4-FFF2-40B4-BE49-F238E27FC236}">
                <a16:creationId xmlns:a16="http://schemas.microsoft.com/office/drawing/2014/main" id="{9E107BDD-269E-A140-BBED-4ACEB89A016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>
            <a:extLst>
              <a:ext uri="{FF2B5EF4-FFF2-40B4-BE49-F238E27FC236}">
                <a16:creationId xmlns:a16="http://schemas.microsoft.com/office/drawing/2014/main" id="{AB3C9B75-0194-A645-855C-3285FC928E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724400"/>
            <a:ext cx="5486400" cy="44751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CA1FFB7-CE84-7540-B4FB-A9D00699205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9DD8379-016E-7E45-8695-C8B4970995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9447213"/>
            <a:ext cx="29718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369CB8D-9974-094E-B2A4-D037D5EB69D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раз слайда 1">
            <a:extLst>
              <a:ext uri="{FF2B5EF4-FFF2-40B4-BE49-F238E27FC236}">
                <a16:creationId xmlns:a16="http://schemas.microsoft.com/office/drawing/2014/main" id="{DD58DA48-4754-BF4E-AB35-0A97642E3D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Заметки 2">
            <a:extLst>
              <a:ext uri="{FF2B5EF4-FFF2-40B4-BE49-F238E27FC236}">
                <a16:creationId xmlns:a16="http://schemas.microsoft.com/office/drawing/2014/main" id="{544C9CCF-BD1F-AF48-8CBC-D3F2C71DAF9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altLang="ru-RU"/>
          </a:p>
        </p:txBody>
      </p:sp>
      <p:sp>
        <p:nvSpPr>
          <p:cNvPr id="41988" name="Номер слайда 3">
            <a:extLst>
              <a:ext uri="{FF2B5EF4-FFF2-40B4-BE49-F238E27FC236}">
                <a16:creationId xmlns:a16="http://schemas.microsoft.com/office/drawing/2014/main" id="{1675551F-1F89-EB4C-B2E5-2CD7EB9413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17F6B2C-1930-4E49-8678-AD131AF6FAE5}" type="slidenum">
              <a:rPr lang="ru-RU" altLang="ru-RU" sz="1200"/>
              <a:pPr eaLnBrk="1" hangingPunct="1"/>
              <a:t>17</a:t>
            </a:fld>
            <a:endParaRPr lang="ru-RU" altLang="ru-RU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BC0455-E673-BA4E-9A92-2BD9F0263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552709-8124-E540-B0F7-C4CB93F52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3F47EB-49DA-3348-B19D-783F98267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C6D931-A0D7-1E48-ACFA-878B226B558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03945243"/>
      </p:ext>
    </p:extLst>
  </p:cSld>
  <p:clrMapOvr>
    <a:masterClrMapping/>
  </p:clrMapOvr>
  <p:transition spd="slow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22A128-C580-B74D-9BA8-5E1C6B1F3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9F24DB-7A7B-0247-9A44-2E3E73A6A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B9334C-3267-AF40-970A-20F357B30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FD4662-2FD3-DF4B-9879-99B13CBF2BE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60807559"/>
      </p:ext>
    </p:extLst>
  </p:cSld>
  <p:clrMapOvr>
    <a:masterClrMapping/>
  </p:clrMapOvr>
  <p:transition spd="slow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BD0F8B-72B4-F346-8AE2-CDC1462E0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E2F789-9CB9-7743-97E3-B9F50AFB0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43BC76-7A30-1742-9207-A70490E77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1EF6EC-0784-2140-8AF9-39BC012C445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90945277"/>
      </p:ext>
    </p:extLst>
  </p:cSld>
  <p:clrMapOvr>
    <a:masterClrMapping/>
  </p:clrMapOvr>
  <p:transition spd="slow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914400" y="1600200"/>
            <a:ext cx="7772400" cy="4530725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AF944724-0042-404D-AE8E-A85B09B39B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E1F21E75-907D-EF42-8887-18E806318E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9D94000C-AA38-C047-A6F2-3482FA3E97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981B39-B69D-AE43-B716-9E89CAB9DB3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11119508"/>
      </p:ext>
    </p:extLst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AD3208-030A-3246-A2D1-04B15DC32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8988DC-5703-DC4F-B196-35CD2E952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57AD8F5-6416-9848-A50F-8EF2A3BEF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BDFFBA-7D0A-5842-979A-A6D8BD597AD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63203480"/>
      </p:ext>
    </p:extLst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2D56A6-8C2C-1443-A14A-BD8C9A23E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DE0313-00F2-6144-B799-D0DAA58F5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86CFB7-6C17-3F49-8335-84D77A2F2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96897A-BC1A-8E4A-AD1E-0BE0ED14F56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7996444"/>
      </p:ext>
    </p:extLst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80EB20E5-932D-0C40-8FB1-940CC0CDF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7745BA93-99F5-3840-B5DE-73D737B7E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F0CD6224-4C72-BC44-95B3-683217CD1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EDEF31-28B0-7340-AEC5-A030653C6DB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88190914"/>
      </p:ext>
    </p:extLst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9C2FC332-CAF0-9F46-B14E-E6139CDD9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89E6C016-DCF9-E44D-B1A3-3B46027D0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2B4DA2B0-6226-034B-8A9F-3FCC00C3A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6814FC-6A5F-1545-A0C0-EBE1ABC7997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59520074"/>
      </p:ext>
    </p:extLst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58E61178-5428-5A44-9CC5-D075FE137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9CBDC24A-A675-884F-A329-14E26F946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FBC2A9EE-7D3C-1845-B630-94303251B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1AF8E8-E990-3841-B5D8-B3133D09BE6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87152382"/>
      </p:ext>
    </p:extLst>
  </p:cSld>
  <p:clrMapOvr>
    <a:masterClrMapping/>
  </p:clrMapOvr>
  <p:transition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4EB8639A-0120-A648-9D8C-37C80CDDD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9FE6079B-5FF7-634A-A000-60BDD6613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F819BE96-B9AF-ED49-A34D-C636F772B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8EC600-BD8D-DF44-B2E7-6514FC652EF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35994282"/>
      </p:ext>
    </p:extLst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165F557D-8625-DD4C-9246-4D96EC877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382EA02E-D7F5-AB46-BFE2-286973A57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FC7343A6-DF49-DB45-AB64-573E6ED12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741543-EE37-6947-BE20-77C39207D77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25296117"/>
      </p:ext>
    </p:extLst>
  </p:cSld>
  <p:clrMapOvr>
    <a:masterClrMapping/>
  </p:clrMapOvr>
  <p:transition spd="slow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0F9A9E4D-BDBE-1542-A446-8C3C25639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01CBC8A0-5608-624A-B4AB-1A34F42F7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FA7FEC94-346A-E747-9B3E-C5C6C5B8E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1E511C-DC1E-9F4A-9728-4F6EEC7E576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95172458"/>
      </p:ext>
    </p:extLst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8D1FA0-2ED4-4745-8E6D-6C6D6FAD42B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uk-UA" alt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73232BB-7158-0546-8AC9-2F3D10B8A5C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uk-UA" altLang="ru-RU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7D1318F-B0C1-DF43-861A-83F5B54113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5DD47B-DAD5-624E-A2E4-AE3BF5DA91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DBCBB0-40DA-C242-A4A6-D734152411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104829F4-A2C3-024A-BE5C-134E1E732C9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2" r:id="rId1"/>
    <p:sldLayoutId id="2147484083" r:id="rId2"/>
    <p:sldLayoutId id="2147484084" r:id="rId3"/>
    <p:sldLayoutId id="2147484085" r:id="rId4"/>
    <p:sldLayoutId id="2147484086" r:id="rId5"/>
    <p:sldLayoutId id="2147484087" r:id="rId6"/>
    <p:sldLayoutId id="2147484088" r:id="rId7"/>
    <p:sldLayoutId id="2147484089" r:id="rId8"/>
    <p:sldLayoutId id="2147484090" r:id="rId9"/>
    <p:sldLayoutId id="2147484091" r:id="rId10"/>
    <p:sldLayoutId id="2147484092" r:id="rId11"/>
    <p:sldLayoutId id="2147484093" r:id="rId12"/>
  </p:sldLayoutIdLst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4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jpeg"/><Relationship Id="rId5" Type="http://schemas.openxmlformats.org/officeDocument/2006/relationships/image" Target="../media/image4.jpeg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2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6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4.jpe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pkrv.dp.gov.uag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jpe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5">
            <a:extLst>
              <a:ext uri="{FF2B5EF4-FFF2-40B4-BE49-F238E27FC236}">
                <a16:creationId xmlns:a16="http://schemas.microsoft.com/office/drawing/2014/main" id="{77BC9EE2-3725-5746-8963-97641A7C3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13" y="3414713"/>
            <a:ext cx="28575" cy="2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66">
            <a:extLst>
              <a:ext uri="{FF2B5EF4-FFF2-40B4-BE49-F238E27FC236}">
                <a16:creationId xmlns:a16="http://schemas.microsoft.com/office/drawing/2014/main" id="{6C0F1C6C-E430-6D4C-80A3-922605E06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13" y="3414713"/>
            <a:ext cx="28575" cy="2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6BA67FC-12E1-9443-94E0-20824EEBDD5B}"/>
              </a:ext>
            </a:extLst>
          </p:cNvPr>
          <p:cNvSpPr/>
          <p:nvPr/>
        </p:nvSpPr>
        <p:spPr>
          <a:xfrm>
            <a:off x="411133" y="80941"/>
            <a:ext cx="8286809" cy="415498"/>
          </a:xfrm>
          <a:prstGeom prst="rect">
            <a:avLst/>
          </a:prstGeom>
          <a:effectLst>
            <a:outerShdw blurRad="50800" dist="38100" dir="7200000" algn="l" rotWithShape="0">
              <a:schemeClr val="tx2">
                <a:lumMod val="40000"/>
                <a:lumOff val="60000"/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 extrusionH="76200">
            <a:extrusionClr>
              <a:schemeClr val="tx2">
                <a:lumMod val="20000"/>
                <a:lumOff val="80000"/>
              </a:schemeClr>
            </a:extrusionClr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uk-UA" b="1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 </a:t>
            </a:r>
            <a:r>
              <a:rPr lang="uk-UA" b="1" i="1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Інвестиційна візитка міста</a:t>
            </a:r>
            <a:endParaRPr lang="uk-UA" b="1" i="1" dirty="0">
              <a:latin typeface="Arial" pitchFamily="34" charset="0"/>
            </a:endParaRPr>
          </a:p>
        </p:txBody>
      </p:sp>
      <p:pic>
        <p:nvPicPr>
          <p:cNvPr id="14350" name="Рисунок 1">
            <a:extLst>
              <a:ext uri="{FF2B5EF4-FFF2-40B4-BE49-F238E27FC236}">
                <a16:creationId xmlns:a16="http://schemas.microsoft.com/office/drawing/2014/main" id="{6AFB5072-287C-E14E-B8AB-6D8FEFFCCC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836613"/>
            <a:ext cx="3536950" cy="436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4" name="Text Box 18">
            <a:extLst>
              <a:ext uri="{FF2B5EF4-FFF2-40B4-BE49-F238E27FC236}">
                <a16:creationId xmlns:a16="http://schemas.microsoft.com/office/drawing/2014/main" id="{66341EAF-E79B-6247-9D31-822530EF3A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5445125"/>
            <a:ext cx="18589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uk-UA" altLang="ru-RU" sz="3600" b="1" i="1">
                <a:solidFill>
                  <a:srgbClr val="0033CC"/>
                </a:solidFill>
                <a:latin typeface="Times New Roman" panose="02020603050405020304" pitchFamily="18" charset="0"/>
              </a:rPr>
              <a:t>Покров</a:t>
            </a:r>
            <a:endParaRPr lang="ru-RU" altLang="ru-RU" sz="3600" b="1" i="1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>
            <a:extLst>
              <a:ext uri="{FF2B5EF4-FFF2-40B4-BE49-F238E27FC236}">
                <a16:creationId xmlns:a16="http://schemas.microsoft.com/office/drawing/2014/main" id="{3E568D99-A17B-9447-B126-EBD4F1CFA2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87450" y="0"/>
            <a:ext cx="6548438" cy="10334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5400" b="1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lgerian" pitchFamily="82" charset="0"/>
              </a:rPr>
              <a:t> </a:t>
            </a:r>
            <a:r>
              <a:rPr lang="uk-UA" sz="4000" b="1" i="1" dirty="0">
                <a:solidFill>
                  <a:srgbClr val="0033CC"/>
                </a:solidFill>
                <a:cs typeface="Arial" pitchFamily="34" charset="0"/>
              </a:rPr>
              <a:t>Бізнес</a:t>
            </a:r>
            <a:endParaRPr lang="ru-RU" sz="4000" b="1" i="1" dirty="0">
              <a:solidFill>
                <a:srgbClr val="0033CC"/>
              </a:solidFill>
              <a:cs typeface="Arial" pitchFamily="34" charset="0"/>
            </a:endParaRPr>
          </a:p>
        </p:txBody>
      </p:sp>
      <p:pic>
        <p:nvPicPr>
          <p:cNvPr id="23555" name="Picture 4">
            <a:extLst>
              <a:ext uri="{FF2B5EF4-FFF2-40B4-BE49-F238E27FC236}">
                <a16:creationId xmlns:a16="http://schemas.microsoft.com/office/drawing/2014/main" id="{A352B370-8E7A-AB4A-BDAE-9D8453496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13" y="3414713"/>
            <a:ext cx="28575" cy="2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5">
            <a:extLst>
              <a:ext uri="{FF2B5EF4-FFF2-40B4-BE49-F238E27FC236}">
                <a16:creationId xmlns:a16="http://schemas.microsoft.com/office/drawing/2014/main" id="{A48C1F63-0E79-CE4A-A203-4816BD300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13" y="3414713"/>
            <a:ext cx="28575" cy="2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 Box 7">
            <a:extLst>
              <a:ext uri="{FF2B5EF4-FFF2-40B4-BE49-F238E27FC236}">
                <a16:creationId xmlns:a16="http://schemas.microsoft.com/office/drawing/2014/main" id="{48828DEB-EF74-8346-BE37-D62D9DED69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938" y="1428750"/>
            <a:ext cx="8104187" cy="415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ts val="2000"/>
              </a:lnSpc>
            </a:pPr>
            <a:r>
              <a:rPr lang="uk-UA" altLang="ru-RU">
                <a:latin typeface="Arial" panose="020B0604020202020204" pitchFamily="34" charset="0"/>
              </a:rPr>
              <a:t>У сфері промисловості здійснюють діяльність 403 юридичних осіб - представників середнього та малого бізнесу. </a:t>
            </a:r>
          </a:p>
          <a:p>
            <a:pPr algn="just" eaLnBrk="1" hangingPunct="1">
              <a:lnSpc>
                <a:spcPts val="2000"/>
              </a:lnSpc>
            </a:pPr>
            <a:endParaRPr lang="uk-UA" altLang="ru-RU">
              <a:latin typeface="Arial" panose="020B0604020202020204" pitchFamily="34" charset="0"/>
            </a:endParaRPr>
          </a:p>
          <a:p>
            <a:pPr algn="just" eaLnBrk="1" hangingPunct="1">
              <a:lnSpc>
                <a:spcPts val="2000"/>
              </a:lnSpc>
            </a:pPr>
            <a:r>
              <a:rPr lang="uk-UA" altLang="ru-RU">
                <a:latin typeface="Arial" panose="020B0604020202020204" pitchFamily="34" charset="0"/>
              </a:rPr>
              <a:t>Це легка та харчова промисловість, виробництво гумових,  пластмасових, металевих виробів та устаткування, виробництво та розподілення електроенергії газу та води. </a:t>
            </a:r>
          </a:p>
          <a:p>
            <a:pPr algn="just" eaLnBrk="1" hangingPunct="1">
              <a:lnSpc>
                <a:spcPts val="2000"/>
              </a:lnSpc>
            </a:pPr>
            <a:endParaRPr lang="uk-UA" altLang="ru-RU">
              <a:latin typeface="Arial" panose="020B0604020202020204" pitchFamily="34" charset="0"/>
            </a:endParaRPr>
          </a:p>
          <a:p>
            <a:pPr algn="just" eaLnBrk="1" hangingPunct="1">
              <a:lnSpc>
                <a:spcPts val="2000"/>
              </a:lnSpc>
            </a:pPr>
            <a:r>
              <a:rPr lang="uk-UA" altLang="ru-RU">
                <a:latin typeface="Arial" panose="020B0604020202020204" pitchFamily="34" charset="0"/>
              </a:rPr>
              <a:t>Питома вага цих суб'єктів в загальноміському обсязі реалізованої продукції складає 1,7%.</a:t>
            </a:r>
          </a:p>
          <a:p>
            <a:pPr algn="just" eaLnBrk="1" hangingPunct="1">
              <a:lnSpc>
                <a:spcPts val="2000"/>
              </a:lnSpc>
            </a:pPr>
            <a:r>
              <a:rPr lang="uk-UA" altLang="ru-RU">
                <a:latin typeface="Arial" panose="020B0604020202020204" pitchFamily="34" charset="0"/>
              </a:rPr>
              <a:t>  </a:t>
            </a:r>
          </a:p>
          <a:p>
            <a:pPr algn="just" eaLnBrk="1" hangingPunct="1">
              <a:lnSpc>
                <a:spcPts val="2000"/>
              </a:lnSpc>
            </a:pPr>
            <a:r>
              <a:rPr lang="uk-UA" altLang="ru-RU">
                <a:latin typeface="Arial" panose="020B0604020202020204" pitchFamily="34" charset="0"/>
              </a:rPr>
              <a:t>Здійснюють діяльність в будівництві, в торгівлі та інших сферах.</a:t>
            </a:r>
          </a:p>
          <a:p>
            <a:pPr algn="just" eaLnBrk="1" hangingPunct="1">
              <a:lnSpc>
                <a:spcPts val="2000"/>
              </a:lnSpc>
            </a:pPr>
            <a:endParaRPr lang="uk-UA" altLang="ru-RU">
              <a:latin typeface="Arial" panose="020B0604020202020204" pitchFamily="34" charset="0"/>
            </a:endParaRPr>
          </a:p>
          <a:p>
            <a:pPr algn="just" eaLnBrk="1" hangingPunct="1">
              <a:lnSpc>
                <a:spcPts val="2000"/>
              </a:lnSpc>
            </a:pPr>
            <a:r>
              <a:rPr lang="uk-UA" altLang="ru-RU">
                <a:latin typeface="Arial" panose="020B0604020202020204" pitchFamily="34" charset="0"/>
              </a:rPr>
              <a:t>2,1 тисячі фізичних осіб – підприємців реалізуються  у сферах торгівлі, послуг, громадського харчування та ресторанного господарства.           </a:t>
            </a:r>
          </a:p>
        </p:txBody>
      </p:sp>
      <p:pic>
        <p:nvPicPr>
          <p:cNvPr id="23558" name="Picture 7" descr="Герб утвержденный для печати на 220 измененный 2 пропорции">
            <a:extLst>
              <a:ext uri="{FF2B5EF4-FFF2-40B4-BE49-F238E27FC236}">
                <a16:creationId xmlns:a16="http://schemas.microsoft.com/office/drawing/2014/main" id="{75F7F6AC-4029-A44B-816A-D347E709C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188913"/>
            <a:ext cx="10525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>
            <a:extLst>
              <a:ext uri="{FF2B5EF4-FFF2-40B4-BE49-F238E27FC236}">
                <a16:creationId xmlns:a16="http://schemas.microsoft.com/office/drawing/2014/main" id="{D3C24E2A-D593-5643-BD9E-524BBA9754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71550" y="0"/>
            <a:ext cx="6548438" cy="10334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5400" b="1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lgerian" pitchFamily="82" charset="0"/>
              </a:rPr>
              <a:t> </a:t>
            </a:r>
            <a:r>
              <a:rPr lang="uk-UA" sz="4000" b="1" i="1" dirty="0">
                <a:solidFill>
                  <a:srgbClr val="0033CC"/>
                </a:solidFill>
                <a:cs typeface="Arial" pitchFamily="34" charset="0"/>
              </a:rPr>
              <a:t>Банки</a:t>
            </a:r>
            <a:endParaRPr lang="ru-RU" sz="4000" b="1" i="1" dirty="0">
              <a:solidFill>
                <a:srgbClr val="0033CC"/>
              </a:solidFill>
              <a:cs typeface="Arial" pitchFamily="34" charset="0"/>
            </a:endParaRPr>
          </a:p>
        </p:txBody>
      </p:sp>
      <p:pic>
        <p:nvPicPr>
          <p:cNvPr id="24579" name="Picture 4">
            <a:extLst>
              <a:ext uri="{FF2B5EF4-FFF2-40B4-BE49-F238E27FC236}">
                <a16:creationId xmlns:a16="http://schemas.microsoft.com/office/drawing/2014/main" id="{39B0AC9F-79C9-D24B-A568-01B37EFFC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13" y="3414713"/>
            <a:ext cx="28575" cy="2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5">
            <a:extLst>
              <a:ext uri="{FF2B5EF4-FFF2-40B4-BE49-F238E27FC236}">
                <a16:creationId xmlns:a16="http://schemas.microsoft.com/office/drawing/2014/main" id="{7C36FF27-DE0E-DB42-AC53-D1A69D17D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13" y="3414713"/>
            <a:ext cx="28575" cy="2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 Box 7">
            <a:extLst>
              <a:ext uri="{FF2B5EF4-FFF2-40B4-BE49-F238E27FC236}">
                <a16:creationId xmlns:a16="http://schemas.microsoft.com/office/drawing/2014/main" id="{F3EA4E34-DC67-914C-80EE-0357E2A767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1563" y="1500188"/>
            <a:ext cx="7286625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ts val="2000"/>
              </a:lnSpc>
            </a:pPr>
            <a:r>
              <a:rPr lang="uk-UA" altLang="ru-RU">
                <a:latin typeface="Arial" panose="020B0604020202020204" pitchFamily="34" charset="0"/>
              </a:rPr>
              <a:t>Фінансово-кредитні операції на території міста </a:t>
            </a:r>
          </a:p>
          <a:p>
            <a:pPr algn="just" eaLnBrk="1" hangingPunct="1">
              <a:lnSpc>
                <a:spcPts val="2000"/>
              </a:lnSpc>
            </a:pPr>
            <a:endParaRPr lang="uk-UA" altLang="ru-RU" sz="1000">
              <a:latin typeface="Arial" panose="020B0604020202020204" pitchFamily="34" charset="0"/>
            </a:endParaRPr>
          </a:p>
          <a:p>
            <a:pPr algn="just" eaLnBrk="1" hangingPunct="1">
              <a:lnSpc>
                <a:spcPts val="2000"/>
              </a:lnSpc>
            </a:pPr>
            <a:r>
              <a:rPr lang="uk-UA" altLang="ru-RU">
                <a:latin typeface="Arial" panose="020B0604020202020204" pitchFamily="34" charset="0"/>
              </a:rPr>
              <a:t>здійснюють відділення та філії 3 комерційних банків:</a:t>
            </a:r>
          </a:p>
          <a:p>
            <a:pPr algn="just" eaLnBrk="1" hangingPunct="1">
              <a:lnSpc>
                <a:spcPts val="2000"/>
              </a:lnSpc>
            </a:pPr>
            <a:endParaRPr lang="uk-UA" altLang="ru-RU">
              <a:latin typeface="Arial" panose="020B0604020202020204" pitchFamily="34" charset="0"/>
            </a:endParaRPr>
          </a:p>
          <a:p>
            <a:pPr algn="just" eaLnBrk="1" hangingPunct="1">
              <a:lnSpc>
                <a:spcPts val="2000"/>
              </a:lnSpc>
            </a:pPr>
            <a:r>
              <a:rPr lang="uk-UA" altLang="ru-RU">
                <a:latin typeface="Arial" panose="020B0604020202020204" pitchFamily="34" charset="0"/>
              </a:rPr>
              <a:t> </a:t>
            </a:r>
          </a:p>
          <a:p>
            <a:pPr algn="just" eaLnBrk="1" hangingPunct="1">
              <a:lnSpc>
                <a:spcPts val="2000"/>
              </a:lnSpc>
            </a:pPr>
            <a:r>
              <a:rPr lang="uk-UA" altLang="ru-RU">
                <a:latin typeface="Arial" panose="020B0604020202020204" pitchFamily="34" charset="0"/>
              </a:rPr>
              <a:t>Райфайзенбанк “Аваль”</a:t>
            </a:r>
          </a:p>
          <a:p>
            <a:pPr algn="just" eaLnBrk="1" hangingPunct="1">
              <a:lnSpc>
                <a:spcPts val="2000"/>
              </a:lnSpc>
            </a:pPr>
            <a:r>
              <a:rPr lang="uk-UA" altLang="ru-RU">
                <a:latin typeface="Arial" panose="020B0604020202020204" pitchFamily="34" charset="0"/>
              </a:rPr>
              <a:t> </a:t>
            </a:r>
          </a:p>
          <a:p>
            <a:pPr algn="just" eaLnBrk="1" hangingPunct="1">
              <a:lnSpc>
                <a:spcPts val="2000"/>
              </a:lnSpc>
            </a:pPr>
            <a:r>
              <a:rPr lang="uk-UA" altLang="ru-RU">
                <a:latin typeface="Arial" panose="020B0604020202020204" pitchFamily="34" charset="0"/>
              </a:rPr>
              <a:t>Ощадний банк </a:t>
            </a:r>
          </a:p>
          <a:p>
            <a:pPr algn="just" eaLnBrk="1" hangingPunct="1">
              <a:lnSpc>
                <a:spcPts val="2000"/>
              </a:lnSpc>
            </a:pPr>
            <a:endParaRPr lang="uk-UA" altLang="ru-RU" sz="1200">
              <a:latin typeface="Arial" panose="020B0604020202020204" pitchFamily="34" charset="0"/>
            </a:endParaRPr>
          </a:p>
          <a:p>
            <a:pPr algn="just" eaLnBrk="1" hangingPunct="1">
              <a:lnSpc>
                <a:spcPts val="2000"/>
              </a:lnSpc>
            </a:pPr>
            <a:r>
              <a:rPr lang="uk-UA" altLang="ru-RU">
                <a:latin typeface="Arial" panose="020B0604020202020204" pitchFamily="34" charset="0"/>
              </a:rPr>
              <a:t>Приватбанк</a:t>
            </a:r>
          </a:p>
          <a:p>
            <a:pPr algn="just" eaLnBrk="1" hangingPunct="1">
              <a:lnSpc>
                <a:spcPts val="2000"/>
              </a:lnSpc>
            </a:pPr>
            <a:r>
              <a:rPr lang="uk-UA" altLang="ru-RU">
                <a:latin typeface="Arial" panose="020B0604020202020204" pitchFamily="34" charset="0"/>
              </a:rPr>
              <a:t>  </a:t>
            </a:r>
          </a:p>
        </p:txBody>
      </p:sp>
      <p:pic>
        <p:nvPicPr>
          <p:cNvPr id="24582" name="Picture 7" descr="Герб утвержденный для печати на 220 измененный 2 пропорции">
            <a:extLst>
              <a:ext uri="{FF2B5EF4-FFF2-40B4-BE49-F238E27FC236}">
                <a16:creationId xmlns:a16="http://schemas.microsoft.com/office/drawing/2014/main" id="{C02843E6-8D5A-BC4F-95DF-23355FEA1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188913"/>
            <a:ext cx="10525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>
            <a:extLst>
              <a:ext uri="{FF2B5EF4-FFF2-40B4-BE49-F238E27FC236}">
                <a16:creationId xmlns:a16="http://schemas.microsoft.com/office/drawing/2014/main" id="{38C8CE5D-D636-6E43-8E9E-BB6790436B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42988" y="0"/>
            <a:ext cx="6548437" cy="10334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4000" b="1" i="1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 </a:t>
            </a:r>
            <a:r>
              <a:rPr lang="uk-UA" sz="4000" b="1" i="1" dirty="0">
                <a:solidFill>
                  <a:srgbClr val="0033CC"/>
                </a:solidFill>
                <a:cs typeface="Arial" pitchFamily="34" charset="0"/>
              </a:rPr>
              <a:t>Нерухомість</a:t>
            </a:r>
            <a:endParaRPr lang="ru-RU" sz="4000" b="1" i="1" dirty="0">
              <a:solidFill>
                <a:srgbClr val="0033CC"/>
              </a:solidFill>
              <a:cs typeface="Arial" pitchFamily="34" charset="0"/>
            </a:endParaRPr>
          </a:p>
        </p:txBody>
      </p:sp>
      <p:graphicFrame>
        <p:nvGraphicFramePr>
          <p:cNvPr id="25618" name="Group 18">
            <a:extLst>
              <a:ext uri="{FF2B5EF4-FFF2-40B4-BE49-F238E27FC236}">
                <a16:creationId xmlns:a16="http://schemas.microsoft.com/office/drawing/2014/main" id="{9CA39223-1E31-264D-A112-FBFDE2BADA2F}"/>
              </a:ext>
            </a:extLst>
          </p:cNvPr>
          <p:cNvGraphicFramePr>
            <a:graphicFrameLocks noGrp="1"/>
          </p:cNvGraphicFramePr>
          <p:nvPr/>
        </p:nvGraphicFramePr>
        <p:xfrm>
          <a:off x="285750" y="1571625"/>
          <a:ext cx="8643938" cy="4948238"/>
        </p:xfrm>
        <a:graphic>
          <a:graphicData uri="http://schemas.openxmlformats.org/drawingml/2006/table">
            <a:tbl>
              <a:tblPr/>
              <a:tblGrid>
                <a:gridCol w="4929188">
                  <a:extLst>
                    <a:ext uri="{9D8B030D-6E8A-4147-A177-3AD203B41FA5}">
                      <a16:colId xmlns:a16="http://schemas.microsoft.com/office/drawing/2014/main" val="2334107293"/>
                    </a:ext>
                  </a:extLst>
                </a:gridCol>
                <a:gridCol w="1773237">
                  <a:extLst>
                    <a:ext uri="{9D8B030D-6E8A-4147-A177-3AD203B41FA5}">
                      <a16:colId xmlns:a16="http://schemas.microsoft.com/office/drawing/2014/main" val="4076238354"/>
                    </a:ext>
                  </a:extLst>
                </a:gridCol>
                <a:gridCol w="1941513">
                  <a:extLst>
                    <a:ext uri="{9D8B030D-6E8A-4147-A177-3AD203B41FA5}">
                      <a16:colId xmlns:a16="http://schemas.microsoft.com/office/drawing/2014/main" val="2184329325"/>
                    </a:ext>
                  </a:extLst>
                </a:gridCol>
              </a:tblGrid>
              <a:tr h="11430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uk-UA" altLang="ru-RU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Середня вартість оренди приміщення під офіс за 1 кв.м.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uk-UA" altLang="ru-RU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ru-RU" altLang="ru-RU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3" marR="91443"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uk-UA" altLang="ru-RU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30-100 грн.</a:t>
                      </a:r>
                      <a:endParaRPr kumimoji="0" lang="ru-RU" altLang="ru-RU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3" marR="91443"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uk-UA" altLang="ru-RU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1,1-3,7 </a:t>
                      </a:r>
                      <a:r>
                        <a:rPr kumimoji="0" lang="ru-RU" altLang="ru-RU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USD</a:t>
                      </a:r>
                    </a:p>
                  </a:txBody>
                  <a:tcPr marL="91443" marR="91443"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4292283"/>
                  </a:ext>
                </a:extLst>
              </a:tr>
              <a:tr h="3651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uk-UA" altLang="ru-RU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Середня вартість купівлі 1 кв.м. житла на вторинному ринку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ru-RU" altLang="ru-RU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ru-RU" altLang="ru-RU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3" marR="91443"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uk-UA" altLang="ru-RU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110-112 грн.</a:t>
                      </a:r>
                      <a:endParaRPr kumimoji="0" lang="ru-RU" altLang="ru-RU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3" marR="91443"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uk-UA" altLang="ru-RU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4,1-4,2 </a:t>
                      </a:r>
                      <a:r>
                        <a:rPr kumimoji="0" lang="ru-RU" altLang="ru-RU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USD</a:t>
                      </a:r>
                    </a:p>
                  </a:txBody>
                  <a:tcPr marL="91443" marR="91443"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8335753"/>
                  </a:ext>
                </a:extLst>
              </a:tr>
              <a:tr h="10239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uk-UA" altLang="ru-RU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Середня вартість оренди 1 кв.м. землі на рік: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uk-UA" altLang="ru-RU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- в промисловій зоні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uk-UA" altLang="ru-RU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- в зоні житлової забудови</a:t>
                      </a:r>
                      <a:endParaRPr kumimoji="0" lang="ru-RU" altLang="ru-RU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3" marR="91443"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uk-UA" altLang="ru-RU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uk-UA" altLang="ru-RU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uk-UA" altLang="ru-RU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110-112 грн.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uk-UA" altLang="ru-RU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110-112грн.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ru-RU" altLang="ru-RU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3" marR="91443"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uk-UA" altLang="ru-RU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uk-UA" altLang="ru-RU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uk-UA" altLang="ru-RU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4,1-4,2 </a:t>
                      </a:r>
                      <a:r>
                        <a:rPr kumimoji="0" lang="ru-RU" altLang="ru-RU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USD</a:t>
                      </a:r>
                      <a:endParaRPr kumimoji="0" lang="uk-UA" altLang="ru-RU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uk-UA" altLang="ru-RU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4,1-4,2 </a:t>
                      </a:r>
                      <a:r>
                        <a:rPr kumimoji="0" lang="ru-RU" altLang="ru-RU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USD</a:t>
                      </a:r>
                      <a:endParaRPr kumimoji="0" lang="uk-UA" altLang="ru-RU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ru-RU" altLang="ru-RU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3" marR="91443"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9877714"/>
                  </a:ext>
                </a:extLst>
              </a:tr>
            </a:tbl>
          </a:graphicData>
        </a:graphic>
      </p:graphicFrame>
      <p:pic>
        <p:nvPicPr>
          <p:cNvPr id="25613" name="Picture 4">
            <a:extLst>
              <a:ext uri="{FF2B5EF4-FFF2-40B4-BE49-F238E27FC236}">
                <a16:creationId xmlns:a16="http://schemas.microsoft.com/office/drawing/2014/main" id="{5B12E615-D27E-E541-AF09-475EC2260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13" y="3414713"/>
            <a:ext cx="28575" cy="2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4" name="Picture 5">
            <a:extLst>
              <a:ext uri="{FF2B5EF4-FFF2-40B4-BE49-F238E27FC236}">
                <a16:creationId xmlns:a16="http://schemas.microsoft.com/office/drawing/2014/main" id="{60F53605-FE02-FE43-8F35-1C5F2F04E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13" y="3414713"/>
            <a:ext cx="28575" cy="2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5" name="Picture 16" descr="Герб утвержденный для печати на 220 измененный 2 пропорции">
            <a:extLst>
              <a:ext uri="{FF2B5EF4-FFF2-40B4-BE49-F238E27FC236}">
                <a16:creationId xmlns:a16="http://schemas.microsoft.com/office/drawing/2014/main" id="{1C8AADE2-4820-F44A-8C49-75D90A088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188913"/>
            <a:ext cx="10525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>
            <a:extLst>
              <a:ext uri="{FF2B5EF4-FFF2-40B4-BE49-F238E27FC236}">
                <a16:creationId xmlns:a16="http://schemas.microsoft.com/office/drawing/2014/main" id="{50F957B3-A914-3E41-88FB-99802642FB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0"/>
            <a:ext cx="7885112" cy="120015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b="1" i="1" dirty="0">
                <a:solidFill>
                  <a:srgbClr val="0033CC"/>
                </a:solidFill>
                <a:cs typeface="Arial" pitchFamily="34" charset="0"/>
              </a:rPr>
              <a:t>Соціально-культурна сфера</a:t>
            </a:r>
            <a:endParaRPr lang="ru-RU" b="1" i="1" dirty="0">
              <a:solidFill>
                <a:srgbClr val="0033CC"/>
              </a:solidFill>
              <a:cs typeface="Arial" pitchFamily="34" charset="0"/>
            </a:endParaRPr>
          </a:p>
        </p:txBody>
      </p:sp>
      <p:pic>
        <p:nvPicPr>
          <p:cNvPr id="26627" name="Picture 4">
            <a:extLst>
              <a:ext uri="{FF2B5EF4-FFF2-40B4-BE49-F238E27FC236}">
                <a16:creationId xmlns:a16="http://schemas.microsoft.com/office/drawing/2014/main" id="{8BD9BF46-1485-6C4E-8BDE-A99439279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13" y="3414713"/>
            <a:ext cx="28575" cy="2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5">
            <a:extLst>
              <a:ext uri="{FF2B5EF4-FFF2-40B4-BE49-F238E27FC236}">
                <a16:creationId xmlns:a16="http://schemas.microsoft.com/office/drawing/2014/main" id="{21D789CB-E451-6E4B-8608-09BDCAB69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13" y="3414713"/>
            <a:ext cx="28575" cy="2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Box 11">
            <a:extLst>
              <a:ext uri="{FF2B5EF4-FFF2-40B4-BE49-F238E27FC236}">
                <a16:creationId xmlns:a16="http://schemas.microsoft.com/office/drawing/2014/main" id="{99AB595E-0B32-3B42-87A2-812C8F63B9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5738" y="1052513"/>
            <a:ext cx="5148262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ru-RU">
                <a:latin typeface="Arial" panose="020B0604020202020204" pitchFamily="34" charset="0"/>
              </a:rPr>
              <a:t>11 дитячих садків </a:t>
            </a:r>
          </a:p>
          <a:p>
            <a:pPr eaLnBrk="1" hangingPunct="1"/>
            <a:r>
              <a:rPr lang="uk-UA" altLang="ru-RU">
                <a:latin typeface="Arial" panose="020B0604020202020204" pitchFamily="34" charset="0"/>
              </a:rPr>
              <a:t>забезпечують потребу в дошкільній освіті дітей. </a:t>
            </a:r>
          </a:p>
          <a:p>
            <a:pPr eaLnBrk="1" hangingPunct="1"/>
            <a:r>
              <a:rPr lang="uk-UA" altLang="ru-RU">
                <a:latin typeface="Arial" panose="020B0604020202020204" pitchFamily="34" charset="0"/>
              </a:rPr>
              <a:t>Функціонують 7 загальноосвітніх шкіл з викладанням англійської, німецької та французької мов.</a:t>
            </a:r>
          </a:p>
          <a:p>
            <a:pPr eaLnBrk="1" hangingPunct="1"/>
            <a:endParaRPr lang="uk-UA" altLang="ru-RU">
              <a:latin typeface="Arial" panose="020B0604020202020204" pitchFamily="34" charset="0"/>
            </a:endParaRPr>
          </a:p>
        </p:txBody>
      </p:sp>
      <p:pic>
        <p:nvPicPr>
          <p:cNvPr id="26630" name="Picture 11" descr="Герб утвержденный для печати на 220 измененный 2 пропорции">
            <a:extLst>
              <a:ext uri="{FF2B5EF4-FFF2-40B4-BE49-F238E27FC236}">
                <a16:creationId xmlns:a16="http://schemas.microsoft.com/office/drawing/2014/main" id="{8678C62C-D56A-0848-AD92-EA6373BE0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188913"/>
            <a:ext cx="993775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9">
            <a:extLst>
              <a:ext uri="{FF2B5EF4-FFF2-40B4-BE49-F238E27FC236}">
                <a16:creationId xmlns:a16="http://schemas.microsoft.com/office/drawing/2014/main" id="{4544E9BE-457A-D040-BA43-B3A19A532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3068638"/>
            <a:ext cx="410210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10">
            <a:extLst>
              <a:ext uri="{FF2B5EF4-FFF2-40B4-BE49-F238E27FC236}">
                <a16:creationId xmlns:a16="http://schemas.microsoft.com/office/drawing/2014/main" id="{47A27C26-5658-054D-9B81-AEEFFB662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789363"/>
            <a:ext cx="3816350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4EE003CD-87EE-2446-8E3B-9923EBE40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-10000" contrast="8000"/>
          </a:blip>
          <a:srcRect/>
          <a:stretch>
            <a:fillRect/>
          </a:stretch>
        </p:blipFill>
        <p:spPr bwMode="auto">
          <a:xfrm>
            <a:off x="250825" y="1125538"/>
            <a:ext cx="3781425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600000" algn="l" rotWithShape="0">
              <a:prstClr val="black">
                <a:alpha val="30000"/>
              </a:prstClr>
            </a:outerShdw>
          </a:effectLst>
        </p:spPr>
      </p:pic>
      <p:sp>
        <p:nvSpPr>
          <p:cNvPr id="26634" name="Rectangle 11">
            <a:extLst>
              <a:ext uri="{FF2B5EF4-FFF2-40B4-BE49-F238E27FC236}">
                <a16:creationId xmlns:a16="http://schemas.microsoft.com/office/drawing/2014/main" id="{214E1D4B-1A28-944E-8560-DC7594FC09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0200" y="5300663"/>
            <a:ext cx="5003800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ru-RU">
                <a:latin typeface="Arial" panose="020B0604020202020204" pitchFamily="34" charset="0"/>
              </a:rPr>
              <a:t>Професійно-технічне училище готує фахівців  за 10 спеціальностями.</a:t>
            </a:r>
          </a:p>
          <a:p>
            <a:pPr eaLnBrk="1" hangingPunct="1"/>
            <a:r>
              <a:rPr lang="uk-UA" altLang="ru-RU">
                <a:latin typeface="Arial" panose="020B0604020202020204" pitchFamily="34" charset="0"/>
              </a:rPr>
              <a:t>За  потреби перепрофілюється </a:t>
            </a:r>
          </a:p>
          <a:p>
            <a:pPr eaLnBrk="1" hangingPunct="1"/>
            <a:r>
              <a:rPr lang="uk-UA" altLang="ru-RU">
                <a:latin typeface="Arial" panose="020B0604020202020204" pitchFamily="34" charset="0"/>
              </a:rPr>
              <a:t>під навчання необхідних спеціалістів.</a:t>
            </a:r>
          </a:p>
        </p:txBody>
      </p:sp>
    </p:spTree>
  </p:cSld>
  <p:clrMapOvr>
    <a:masterClrMapping/>
  </p:clrMapOvr>
  <p:transition spd="slow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1">
            <a:extLst>
              <a:ext uri="{FF2B5EF4-FFF2-40B4-BE49-F238E27FC236}">
                <a16:creationId xmlns:a16="http://schemas.microsoft.com/office/drawing/2014/main" id="{A3B07A1A-C4A0-9442-A557-550DC5044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4000"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25538"/>
            <a:ext cx="295275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712237-DE57-534B-A5FD-C594EBA35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34000"/>
          </a:blip>
          <a:srcRect/>
          <a:stretch>
            <a:fillRect/>
          </a:stretch>
        </p:blipFill>
        <p:spPr bwMode="auto">
          <a:xfrm>
            <a:off x="900113" y="4437063"/>
            <a:ext cx="3529012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600000" algn="l" rotWithShape="0">
              <a:prstClr val="black">
                <a:alpha val="30000"/>
              </a:prstClr>
            </a:outerShdw>
          </a:effectLst>
        </p:spPr>
      </p:pic>
      <p:sp>
        <p:nvSpPr>
          <p:cNvPr id="27652" name="Text Box 7">
            <a:extLst>
              <a:ext uri="{FF2B5EF4-FFF2-40B4-BE49-F238E27FC236}">
                <a16:creationId xmlns:a16="http://schemas.microsoft.com/office/drawing/2014/main" id="{DB31F433-FDED-1F46-A3DF-1A18AEB797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3357563"/>
            <a:ext cx="8964612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ru-RU">
                <a:latin typeface="Arial" panose="020B0604020202020204" pitchFamily="34" charset="0"/>
              </a:rPr>
              <a:t>школа мистецтв та дитяча музична школа, міський  народний  </a:t>
            </a:r>
          </a:p>
          <a:p>
            <a:pPr eaLnBrk="1" hangingPunct="1"/>
            <a:r>
              <a:rPr lang="uk-UA" altLang="ru-RU">
                <a:latin typeface="Arial" panose="020B0604020202020204" pitchFamily="34" charset="0"/>
              </a:rPr>
              <a:t>історико- краєзнавчий  музей, централізована  бібліотечна  система,               культурно-розважальний  центр. </a:t>
            </a:r>
          </a:p>
        </p:txBody>
      </p:sp>
      <p:pic>
        <p:nvPicPr>
          <p:cNvPr id="27653" name="Picture 6">
            <a:extLst>
              <a:ext uri="{FF2B5EF4-FFF2-40B4-BE49-F238E27FC236}">
                <a16:creationId xmlns:a16="http://schemas.microsoft.com/office/drawing/2014/main" id="{C289819D-A4DF-894E-AF8D-DCEBC0123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8000"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850" y="1052513"/>
            <a:ext cx="3179763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A6080A85-5EF7-7D4F-AB1D-9A09A0BCE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4000" contrast="30000"/>
          </a:blip>
          <a:srcRect/>
          <a:stretch>
            <a:fillRect/>
          </a:stretch>
        </p:blipFill>
        <p:spPr bwMode="auto">
          <a:xfrm>
            <a:off x="4932363" y="4149725"/>
            <a:ext cx="3935412" cy="2565400"/>
          </a:xfrm>
          <a:prstGeom prst="rect">
            <a:avLst/>
          </a:prstGeom>
          <a:noFill/>
          <a:ln w="9525">
            <a:solidFill>
              <a:schemeClr val="accent1">
                <a:alpha val="46000"/>
              </a:schemeClr>
            </a:solidFill>
            <a:miter lim="800000"/>
            <a:headEnd/>
            <a:tailEnd/>
          </a:ln>
          <a:effectLst>
            <a:outerShdw blurRad="50800" dist="38100" dir="600000" algn="l" rotWithShape="0">
              <a:prstClr val="black">
                <a:alpha val="30000"/>
              </a:prstClr>
            </a:outerShdw>
          </a:effectLst>
        </p:spPr>
      </p:pic>
      <p:pic>
        <p:nvPicPr>
          <p:cNvPr id="27655" name="Picture 10" descr="Герб утвержденный для печати на 220 измененный 2 пропорции">
            <a:extLst>
              <a:ext uri="{FF2B5EF4-FFF2-40B4-BE49-F238E27FC236}">
                <a16:creationId xmlns:a16="http://schemas.microsoft.com/office/drawing/2014/main" id="{0B2AD7AC-098D-DA45-991F-9C20F22F6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188913"/>
            <a:ext cx="10525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6" name="Text Box 11">
            <a:extLst>
              <a:ext uri="{FF2B5EF4-FFF2-40B4-BE49-F238E27FC236}">
                <a16:creationId xmlns:a16="http://schemas.microsoft.com/office/drawing/2014/main" id="{D1F88B7E-4340-534A-8522-98AE752E33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1125538"/>
            <a:ext cx="2827338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ru-RU">
                <a:latin typeface="Arial" panose="020B0604020202020204" pitchFamily="34" charset="0"/>
              </a:rPr>
              <a:t>В місті дві дитячі юнацькі спортивні школи, плавальний басейн, стадіон, тенісні  корти, будинок</a:t>
            </a:r>
            <a:r>
              <a:rPr lang="uk-UA" altLang="ru-RU"/>
              <a:t> </a:t>
            </a:r>
            <a:r>
              <a:rPr lang="uk-UA" altLang="ru-RU">
                <a:latin typeface="Arial" panose="020B0604020202020204" pitchFamily="34" charset="0"/>
              </a:rPr>
              <a:t>творчості дітей та юнацтва,</a:t>
            </a:r>
          </a:p>
        </p:txBody>
      </p:sp>
      <p:sp>
        <p:nvSpPr>
          <p:cNvPr id="27657" name="Rectangle 2">
            <a:extLst>
              <a:ext uri="{FF2B5EF4-FFF2-40B4-BE49-F238E27FC236}">
                <a16:creationId xmlns:a16="http://schemas.microsoft.com/office/drawing/2014/main" id="{6A73E380-4807-0F41-93CD-F87ECDDE0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8120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uk-UA" altLang="ru-RU" sz="4000" b="1" i="1">
                <a:solidFill>
                  <a:srgbClr val="0033CC"/>
                </a:solidFill>
                <a:latin typeface="Arial" panose="020B0604020202020204" pitchFamily="34" charset="0"/>
              </a:rPr>
              <a:t>Соціально-культурна сфера</a:t>
            </a:r>
            <a:endParaRPr lang="ru-RU" altLang="ru-RU" sz="4000" b="1" i="1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Прямоугольник 2">
            <a:extLst>
              <a:ext uri="{FF2B5EF4-FFF2-40B4-BE49-F238E27FC236}">
                <a16:creationId xmlns:a16="http://schemas.microsoft.com/office/drawing/2014/main" id="{0B428814-4AEA-8646-93B5-29FB466007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0563" y="1412875"/>
            <a:ext cx="4103687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ru-RU" b="1">
                <a:latin typeface="Arial" panose="020B0604020202020204" pitchFamily="34" charset="0"/>
              </a:rPr>
              <a:t>Охорона здоров'я</a:t>
            </a:r>
            <a:r>
              <a:rPr lang="uk-UA" altLang="ru-RU">
                <a:latin typeface="Arial" panose="020B0604020202020204" pitchFamily="34" charset="0"/>
              </a:rPr>
              <a:t> представлена закладами 1 та 2 рівня медичної допомоги першого рівня  акредитації.</a:t>
            </a:r>
          </a:p>
          <a:p>
            <a:pPr eaLnBrk="1" hangingPunct="1"/>
            <a:r>
              <a:rPr lang="uk-UA" altLang="ru-RU">
                <a:latin typeface="Arial" panose="020B0604020202020204" pitchFamily="34" charset="0"/>
              </a:rPr>
              <a:t> Діє санаторій-профілакторій на 100 місць. </a:t>
            </a:r>
          </a:p>
        </p:txBody>
      </p:sp>
      <p:pic>
        <p:nvPicPr>
          <p:cNvPr id="28675" name="Picture 5">
            <a:extLst>
              <a:ext uri="{FF2B5EF4-FFF2-40B4-BE49-F238E27FC236}">
                <a16:creationId xmlns:a16="http://schemas.microsoft.com/office/drawing/2014/main" id="{A8300FE4-B8C0-A94E-98CD-A93387600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0000"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005263"/>
            <a:ext cx="40322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6">
            <a:extLst>
              <a:ext uri="{FF2B5EF4-FFF2-40B4-BE49-F238E27FC236}">
                <a16:creationId xmlns:a16="http://schemas.microsoft.com/office/drawing/2014/main" id="{BE6103FD-EAD2-3C49-AD9B-3EDFF9AD1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8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073150"/>
            <a:ext cx="4032250" cy="283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7" descr="IMG_3898">
            <a:extLst>
              <a:ext uri="{FF2B5EF4-FFF2-40B4-BE49-F238E27FC236}">
                <a16:creationId xmlns:a16="http://schemas.microsoft.com/office/drawing/2014/main" id="{59A2F324-CDF0-9E41-BF62-3792B9862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8000" contras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05263"/>
            <a:ext cx="4032250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8" descr="Герб утвержденный для печати на 220 измененный 2 пропорции">
            <a:extLst>
              <a:ext uri="{FF2B5EF4-FFF2-40B4-BE49-F238E27FC236}">
                <a16:creationId xmlns:a16="http://schemas.microsoft.com/office/drawing/2014/main" id="{EE418C94-A8D2-7941-83F8-2B2CF39BD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188913"/>
            <a:ext cx="10525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Rectangle 2">
            <a:extLst>
              <a:ext uri="{FF2B5EF4-FFF2-40B4-BE49-F238E27FC236}">
                <a16:creationId xmlns:a16="http://schemas.microsoft.com/office/drawing/2014/main" id="{07578810-A4BE-A44C-9198-7E687377CC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8851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uk-UA" altLang="ru-RU" sz="4000" b="1" i="1">
                <a:solidFill>
                  <a:srgbClr val="0033CC"/>
                </a:solidFill>
                <a:latin typeface="Arial" panose="020B0604020202020204" pitchFamily="34" charset="0"/>
              </a:rPr>
              <a:t>Соціально-культурна сфера</a:t>
            </a:r>
            <a:endParaRPr lang="ru-RU" altLang="ru-RU" sz="4000" b="1" i="1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Прямоугольник 4">
            <a:extLst>
              <a:ext uri="{FF2B5EF4-FFF2-40B4-BE49-F238E27FC236}">
                <a16:creationId xmlns:a16="http://schemas.microsoft.com/office/drawing/2014/main" id="{1D002353-AAA3-DE4F-897F-711F7B7585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0"/>
            <a:ext cx="728662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4000" b="1" i="1">
                <a:solidFill>
                  <a:srgbClr val="0033CC"/>
                </a:solidFill>
                <a:latin typeface="Arial" panose="020B0604020202020204" pitchFamily="34" charset="0"/>
              </a:rPr>
              <a:t>   Схема зонування </a:t>
            </a:r>
          </a:p>
          <a:p>
            <a:pPr eaLnBrk="1" hangingPunct="1"/>
            <a:r>
              <a:rPr lang="ru-RU" altLang="ru-RU" sz="4000" b="1" i="1">
                <a:solidFill>
                  <a:srgbClr val="0033CC"/>
                </a:solidFill>
                <a:latin typeface="Arial" panose="020B0604020202020204" pitchFamily="34" charset="0"/>
              </a:rPr>
              <a:t>                   території міста</a:t>
            </a:r>
          </a:p>
        </p:txBody>
      </p:sp>
      <p:sp>
        <p:nvSpPr>
          <p:cNvPr id="29699" name="Прямоугольник 8">
            <a:extLst>
              <a:ext uri="{FF2B5EF4-FFF2-40B4-BE49-F238E27FC236}">
                <a16:creationId xmlns:a16="http://schemas.microsoft.com/office/drawing/2014/main" id="{7AF99F1D-01B4-9143-8529-5F3D093313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4221163"/>
            <a:ext cx="3563938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2pPr>
            <a:lvl3pPr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9pPr>
          </a:lstStyle>
          <a:p>
            <a:pPr lvl="2" eaLnBrk="1" hangingPunct="1"/>
            <a:r>
              <a:rPr lang="uk-UA" altLang="ru-RU"/>
              <a:t>Зелені насадження</a:t>
            </a:r>
          </a:p>
          <a:p>
            <a:pPr lvl="2" eaLnBrk="1" hangingPunct="1"/>
            <a:endParaRPr lang="uk-UA" altLang="ru-RU" sz="800"/>
          </a:p>
          <a:p>
            <a:pPr lvl="2" eaLnBrk="1" hangingPunct="1"/>
            <a:r>
              <a:rPr lang="uk-UA" altLang="ru-RU"/>
              <a:t>Житлова та громадська забудова</a:t>
            </a:r>
          </a:p>
          <a:p>
            <a:pPr lvl="2" eaLnBrk="1" hangingPunct="1"/>
            <a:endParaRPr lang="uk-UA" altLang="ru-RU" sz="800"/>
          </a:p>
          <a:p>
            <a:pPr lvl="2" eaLnBrk="1" hangingPunct="1"/>
            <a:r>
              <a:rPr lang="uk-UA" altLang="ru-RU"/>
              <a:t>Промислова зона</a:t>
            </a:r>
          </a:p>
        </p:txBody>
      </p:sp>
      <p:sp>
        <p:nvSpPr>
          <p:cNvPr id="29700" name="TextBox 10">
            <a:extLst>
              <a:ext uri="{FF2B5EF4-FFF2-40B4-BE49-F238E27FC236}">
                <a16:creationId xmlns:a16="http://schemas.microsoft.com/office/drawing/2014/main" id="{9DEDF8BC-3CDD-F141-BCE0-6F7FE5ABDB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4288" y="6118225"/>
            <a:ext cx="1223962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ru-RU" sz="1400"/>
              <a:t>Херсон _ </a:t>
            </a:r>
          </a:p>
          <a:p>
            <a:pPr eaLnBrk="1" hangingPunct="1"/>
            <a:r>
              <a:rPr lang="uk-UA" altLang="ru-RU" sz="1400"/>
              <a:t>Кіровоград</a:t>
            </a:r>
          </a:p>
          <a:p>
            <a:pPr eaLnBrk="1" hangingPunct="1"/>
            <a:endParaRPr lang="ru-RU" altLang="ru-RU" sz="1400"/>
          </a:p>
        </p:txBody>
      </p:sp>
      <p:sp>
        <p:nvSpPr>
          <p:cNvPr id="29701" name="Прямоугольник 11">
            <a:extLst>
              <a:ext uri="{FF2B5EF4-FFF2-40B4-BE49-F238E27FC236}">
                <a16:creationId xmlns:a16="http://schemas.microsoft.com/office/drawing/2014/main" id="{718D7808-C91D-EB4F-A474-68784BE7C3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6175" y="6224588"/>
            <a:ext cx="229076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ru-RU" sz="1400"/>
              <a:t>Запоріжжя_</a:t>
            </a:r>
          </a:p>
          <a:p>
            <a:pPr eaLnBrk="1" hangingPunct="1"/>
            <a:r>
              <a:rPr lang="uk-UA" altLang="ru-RU" sz="1400"/>
              <a:t>Дніпро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BE923EE-E066-914A-9B8E-B43723C0DC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4365625"/>
            <a:ext cx="431800" cy="215900"/>
          </a:xfrm>
          <a:prstGeom prst="rect">
            <a:avLst/>
          </a:prstGeom>
          <a:solidFill>
            <a:srgbClr val="66FF66"/>
          </a:solidFill>
          <a:ln w="48006" cmpd="thickThin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E0133C4-4C2D-4147-8459-484199C33105}"/>
              </a:ext>
            </a:extLst>
          </p:cNvPr>
          <p:cNvSpPr/>
          <p:nvPr/>
        </p:nvSpPr>
        <p:spPr>
          <a:xfrm>
            <a:off x="684213" y="4797425"/>
            <a:ext cx="431800" cy="2159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Прямоугольник 11" descr="Мелкая сетка">
            <a:extLst>
              <a:ext uri="{FF2B5EF4-FFF2-40B4-BE49-F238E27FC236}">
                <a16:creationId xmlns:a16="http://schemas.microsoft.com/office/drawing/2014/main" id="{2E1101F6-8D4F-144F-95E1-A392645C90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5876925"/>
            <a:ext cx="431800" cy="2159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48006" cmpd="thickThin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9705" name="Picture 27">
            <a:extLst>
              <a:ext uri="{FF2B5EF4-FFF2-40B4-BE49-F238E27FC236}">
                <a16:creationId xmlns:a16="http://schemas.microsoft.com/office/drawing/2014/main" id="{5E6F3352-E638-E948-A4C8-20D6E9228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863" y="2133600"/>
            <a:ext cx="53975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6" name="TextBox 2">
            <a:extLst>
              <a:ext uri="{FF2B5EF4-FFF2-40B4-BE49-F238E27FC236}">
                <a16:creationId xmlns:a16="http://schemas.microsoft.com/office/drawing/2014/main" id="{C1D381B9-480B-0B47-B1BC-81FB74FBB7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0" y="1793875"/>
            <a:ext cx="3079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1600"/>
              <a:t>N</a:t>
            </a:r>
            <a:endParaRPr lang="ru-RU" altLang="ru-RU" sz="1600"/>
          </a:p>
        </p:txBody>
      </p:sp>
      <p:sp>
        <p:nvSpPr>
          <p:cNvPr id="29707" name="TextBox 13">
            <a:extLst>
              <a:ext uri="{FF2B5EF4-FFF2-40B4-BE49-F238E27FC236}">
                <a16:creationId xmlns:a16="http://schemas.microsoft.com/office/drawing/2014/main" id="{DBE5CF78-C2F1-C749-A10B-8E8013D6EB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0" y="2852738"/>
            <a:ext cx="2984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1600"/>
              <a:t>S</a:t>
            </a:r>
            <a:endParaRPr lang="ru-RU" altLang="ru-RU" sz="1600"/>
          </a:p>
        </p:txBody>
      </p:sp>
      <p:pic>
        <p:nvPicPr>
          <p:cNvPr id="29708" name="Picture 16" descr="Герб утвержденный для печати на 220 измененный 2 пропорции">
            <a:extLst>
              <a:ext uri="{FF2B5EF4-FFF2-40B4-BE49-F238E27FC236}">
                <a16:creationId xmlns:a16="http://schemas.microsoft.com/office/drawing/2014/main" id="{FED65638-0BBC-EA44-A48B-7D7C1D4BB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188913"/>
            <a:ext cx="10525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9" name="Text Box 15">
            <a:extLst>
              <a:ext uri="{FF2B5EF4-FFF2-40B4-BE49-F238E27FC236}">
                <a16:creationId xmlns:a16="http://schemas.microsoft.com/office/drawing/2014/main" id="{A89DF99B-0642-F44A-828F-C59B91652B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863" y="5373688"/>
            <a:ext cx="13509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ru-RU" sz="1400">
                <a:latin typeface="Arial" panose="020B0604020202020204" pitchFamily="34" charset="0"/>
              </a:rPr>
              <a:t>ст. Чортомлик</a:t>
            </a:r>
          </a:p>
        </p:txBody>
      </p:sp>
      <p:sp>
        <p:nvSpPr>
          <p:cNvPr id="29710" name="Text Box 17">
            <a:extLst>
              <a:ext uri="{FF2B5EF4-FFF2-40B4-BE49-F238E27FC236}">
                <a16:creationId xmlns:a16="http://schemas.microsoft.com/office/drawing/2014/main" id="{9BC13F50-7133-0F49-95CB-7A8AB101B0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5113" y="5734050"/>
            <a:ext cx="21605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uk-UA" altLang="ru-RU" sz="1400">
                <a:latin typeface="Arial" panose="020B0604020202020204" pitchFamily="34" charset="0"/>
              </a:rPr>
              <a:t>Укрзалізниця</a:t>
            </a:r>
          </a:p>
        </p:txBody>
      </p:sp>
      <p:pic>
        <p:nvPicPr>
          <p:cNvPr id="29711" name="Picture 16">
            <a:extLst>
              <a:ext uri="{FF2B5EF4-FFF2-40B4-BE49-F238E27FC236}">
                <a16:creationId xmlns:a16="http://schemas.microsoft.com/office/drawing/2014/main" id="{CA6998F0-E3E7-A44C-AA7B-07EE3270A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412875"/>
            <a:ext cx="11522075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Прямоугольник 4">
            <a:extLst>
              <a:ext uri="{FF2B5EF4-FFF2-40B4-BE49-F238E27FC236}">
                <a16:creationId xmlns:a16="http://schemas.microsoft.com/office/drawing/2014/main" id="{9B95FAB1-CAEE-3B4F-B00B-072EC6C69A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0"/>
            <a:ext cx="69596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2pPr>
            <a:lvl3pPr indent="-822325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9pPr>
          </a:lstStyle>
          <a:p>
            <a:pPr lvl="2" eaLnBrk="1" hangingPunct="1"/>
            <a:r>
              <a:rPr lang="uk-UA" altLang="ru-RU" sz="4000" b="1" i="1">
                <a:solidFill>
                  <a:srgbClr val="0033CC"/>
                </a:solidFill>
                <a:latin typeface="Arial" panose="020B0604020202020204" pitchFamily="34" charset="0"/>
              </a:rPr>
              <a:t> Схема розташування </a:t>
            </a:r>
          </a:p>
          <a:p>
            <a:pPr lvl="2" eaLnBrk="1" hangingPunct="1"/>
            <a:r>
              <a:rPr lang="uk-UA" altLang="ru-RU" sz="4000" b="1" i="1">
                <a:solidFill>
                  <a:srgbClr val="0033CC"/>
                </a:solidFill>
                <a:latin typeface="Arial" panose="020B0604020202020204" pitchFamily="34" charset="0"/>
              </a:rPr>
              <a:t>        об'єктів  інвестицій</a:t>
            </a:r>
          </a:p>
        </p:txBody>
      </p:sp>
      <p:sp>
        <p:nvSpPr>
          <p:cNvPr id="30723" name="TextBox 1">
            <a:extLst>
              <a:ext uri="{FF2B5EF4-FFF2-40B4-BE49-F238E27FC236}">
                <a16:creationId xmlns:a16="http://schemas.microsoft.com/office/drawing/2014/main" id="{A81FBC49-AFB7-134A-B1F7-4E1D787DC5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1188" y="1611313"/>
            <a:ext cx="3619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1600"/>
              <a:t>N</a:t>
            </a:r>
            <a:endParaRPr lang="ru-RU" altLang="ru-RU" sz="1600"/>
          </a:p>
        </p:txBody>
      </p:sp>
      <p:sp>
        <p:nvSpPr>
          <p:cNvPr id="30724" name="TextBox 5">
            <a:extLst>
              <a:ext uri="{FF2B5EF4-FFF2-40B4-BE49-F238E27FC236}">
                <a16:creationId xmlns:a16="http://schemas.microsoft.com/office/drawing/2014/main" id="{CE9B855D-93DF-5E4A-BF8D-52BD0BFAEF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6113" y="2576513"/>
            <a:ext cx="290512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/>
              <a:t>S</a:t>
            </a:r>
            <a:endParaRPr lang="ru-RU" altLang="ru-RU"/>
          </a:p>
        </p:txBody>
      </p:sp>
      <p:pic>
        <p:nvPicPr>
          <p:cNvPr id="30725" name="Picture 2">
            <a:extLst>
              <a:ext uri="{FF2B5EF4-FFF2-40B4-BE49-F238E27FC236}">
                <a16:creationId xmlns:a16="http://schemas.microsoft.com/office/drawing/2014/main" id="{5CD4D8E9-5692-5344-81AF-F6FBD162B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650" y="1484313"/>
            <a:ext cx="5721350" cy="505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27">
            <a:extLst>
              <a:ext uri="{FF2B5EF4-FFF2-40B4-BE49-F238E27FC236}">
                <a16:creationId xmlns:a16="http://schemas.microsoft.com/office/drawing/2014/main" id="{75AC714E-F08C-794F-8B90-87012C406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650" y="1951038"/>
            <a:ext cx="581025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вальная выноска 2">
            <a:extLst>
              <a:ext uri="{FF2B5EF4-FFF2-40B4-BE49-F238E27FC236}">
                <a16:creationId xmlns:a16="http://schemas.microsoft.com/office/drawing/2014/main" id="{E489138C-10AA-3E40-BD15-158F633670F8}"/>
              </a:ext>
            </a:extLst>
          </p:cNvPr>
          <p:cNvSpPr/>
          <p:nvPr/>
        </p:nvSpPr>
        <p:spPr>
          <a:xfrm>
            <a:off x="8426450" y="4140200"/>
            <a:ext cx="287338" cy="287338"/>
          </a:xfrm>
          <a:prstGeom prst="wedgeEllipseCallou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800">
                <a:solidFill>
                  <a:srgbClr val="FFFFFF"/>
                </a:solidFill>
                <a:cs typeface="Arial" charset="0"/>
              </a:rPr>
              <a:t>1</a:t>
            </a:r>
            <a:endParaRPr lang="ru-RU" sz="18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2" name="Овальная выноска 31">
            <a:extLst>
              <a:ext uri="{FF2B5EF4-FFF2-40B4-BE49-F238E27FC236}">
                <a16:creationId xmlns:a16="http://schemas.microsoft.com/office/drawing/2014/main" id="{1A4CED9D-29FB-414F-AE7B-B3D92AE8962B}"/>
              </a:ext>
            </a:extLst>
          </p:cNvPr>
          <p:cNvSpPr/>
          <p:nvPr/>
        </p:nvSpPr>
        <p:spPr>
          <a:xfrm>
            <a:off x="6875463" y="3573463"/>
            <a:ext cx="287337" cy="287337"/>
          </a:xfrm>
          <a:prstGeom prst="wedgeEllipseCallou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800">
                <a:solidFill>
                  <a:srgbClr val="FFFFFF"/>
                </a:solidFill>
                <a:cs typeface="Arial" charset="0"/>
              </a:rPr>
              <a:t>2</a:t>
            </a:r>
            <a:endParaRPr lang="ru-RU" sz="18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0729" name="Овальная выноска 32">
            <a:extLst>
              <a:ext uri="{FF2B5EF4-FFF2-40B4-BE49-F238E27FC236}">
                <a16:creationId xmlns:a16="http://schemas.microsoft.com/office/drawing/2014/main" id="{EDF2BFAB-45F1-FB42-A1BD-5511F8316B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4663" y="1989138"/>
            <a:ext cx="287337" cy="287337"/>
          </a:xfrm>
          <a:prstGeom prst="wedgeEllipseCallout">
            <a:avLst>
              <a:gd name="adj1" fmla="val -85361"/>
              <a:gd name="adj2" fmla="val -1935"/>
            </a:avLst>
          </a:prstGeom>
          <a:solidFill>
            <a:srgbClr val="000099"/>
          </a:solidFill>
          <a:ln w="25400" algn="ctr">
            <a:solidFill>
              <a:srgbClr val="95956F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uk-UA" altLang="ru-RU" sz="1800">
                <a:solidFill>
                  <a:srgbClr val="FFFFFF"/>
                </a:solidFill>
                <a:latin typeface="Arial" panose="020B0604020202020204" pitchFamily="34" charset="0"/>
              </a:rPr>
              <a:t>4</a:t>
            </a:r>
            <a:endParaRPr lang="ru-RU" altLang="ru-RU" sz="18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4" name="Овальная выноска 33">
            <a:extLst>
              <a:ext uri="{FF2B5EF4-FFF2-40B4-BE49-F238E27FC236}">
                <a16:creationId xmlns:a16="http://schemas.microsoft.com/office/drawing/2014/main" id="{52B2CEB0-A52C-804F-8E6C-F1D39B4454DC}"/>
              </a:ext>
            </a:extLst>
          </p:cNvPr>
          <p:cNvSpPr/>
          <p:nvPr/>
        </p:nvSpPr>
        <p:spPr>
          <a:xfrm>
            <a:off x="5508625" y="2992438"/>
            <a:ext cx="287338" cy="287337"/>
          </a:xfrm>
          <a:prstGeom prst="wedgeEllipseCallou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800">
                <a:solidFill>
                  <a:srgbClr val="FFFFFF"/>
                </a:solidFill>
                <a:cs typeface="Arial" charset="0"/>
              </a:rPr>
              <a:t>3</a:t>
            </a:r>
            <a:endParaRPr lang="ru-RU" sz="18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5" name="Овальная выноска 34">
            <a:extLst>
              <a:ext uri="{FF2B5EF4-FFF2-40B4-BE49-F238E27FC236}">
                <a16:creationId xmlns:a16="http://schemas.microsoft.com/office/drawing/2014/main" id="{23BCEC2B-2E83-D44D-9204-27D9F47A6F0F}"/>
              </a:ext>
            </a:extLst>
          </p:cNvPr>
          <p:cNvSpPr/>
          <p:nvPr/>
        </p:nvSpPr>
        <p:spPr>
          <a:xfrm>
            <a:off x="8085138" y="3760788"/>
            <a:ext cx="287337" cy="287337"/>
          </a:xfrm>
          <a:prstGeom prst="wedgeEllipseCallou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800">
                <a:solidFill>
                  <a:srgbClr val="FFFFFF"/>
                </a:solidFill>
                <a:cs typeface="Arial" charset="0"/>
              </a:rPr>
              <a:t>5</a:t>
            </a:r>
          </a:p>
        </p:txBody>
      </p:sp>
      <p:sp>
        <p:nvSpPr>
          <p:cNvPr id="38" name="Овальная выноска 37">
            <a:extLst>
              <a:ext uri="{FF2B5EF4-FFF2-40B4-BE49-F238E27FC236}">
                <a16:creationId xmlns:a16="http://schemas.microsoft.com/office/drawing/2014/main" id="{28F5DF59-D9B7-884A-BDEC-FCF6C4A23089}"/>
              </a:ext>
            </a:extLst>
          </p:cNvPr>
          <p:cNvSpPr/>
          <p:nvPr/>
        </p:nvSpPr>
        <p:spPr>
          <a:xfrm>
            <a:off x="4556125" y="2984500"/>
            <a:ext cx="287338" cy="287338"/>
          </a:xfrm>
          <a:prstGeom prst="wedgeEllipseCallou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800">
                <a:solidFill>
                  <a:srgbClr val="FFFFFF"/>
                </a:solidFill>
                <a:cs typeface="Arial" charset="0"/>
              </a:rPr>
              <a:t>7</a:t>
            </a:r>
          </a:p>
        </p:txBody>
      </p:sp>
      <p:sp>
        <p:nvSpPr>
          <p:cNvPr id="40" name="Овальная выноска 39">
            <a:extLst>
              <a:ext uri="{FF2B5EF4-FFF2-40B4-BE49-F238E27FC236}">
                <a16:creationId xmlns:a16="http://schemas.microsoft.com/office/drawing/2014/main" id="{AEBC07AF-99AF-034F-9958-D74718140602}"/>
              </a:ext>
            </a:extLst>
          </p:cNvPr>
          <p:cNvSpPr/>
          <p:nvPr/>
        </p:nvSpPr>
        <p:spPr>
          <a:xfrm>
            <a:off x="4140200" y="3068638"/>
            <a:ext cx="287338" cy="287337"/>
          </a:xfrm>
          <a:prstGeom prst="wedgeEllipseCallou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800">
                <a:solidFill>
                  <a:srgbClr val="FFFFFF"/>
                </a:solidFill>
                <a:cs typeface="Arial" charset="0"/>
              </a:rPr>
              <a:t>8</a:t>
            </a:r>
          </a:p>
        </p:txBody>
      </p:sp>
      <p:sp>
        <p:nvSpPr>
          <p:cNvPr id="41" name="Овальная выноска 40">
            <a:extLst>
              <a:ext uri="{FF2B5EF4-FFF2-40B4-BE49-F238E27FC236}">
                <a16:creationId xmlns:a16="http://schemas.microsoft.com/office/drawing/2014/main" id="{58371E17-2E84-C944-AE80-4D6DFBD5A51C}"/>
              </a:ext>
            </a:extLst>
          </p:cNvPr>
          <p:cNvSpPr/>
          <p:nvPr/>
        </p:nvSpPr>
        <p:spPr>
          <a:xfrm>
            <a:off x="5008563" y="2466975"/>
            <a:ext cx="287337" cy="287338"/>
          </a:xfrm>
          <a:prstGeom prst="wedgeEllipseCallou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800">
                <a:solidFill>
                  <a:srgbClr val="FFFFFF"/>
                </a:solidFill>
                <a:cs typeface="Arial" charset="0"/>
              </a:rPr>
              <a:t>9</a:t>
            </a:r>
          </a:p>
        </p:txBody>
      </p:sp>
      <p:graphicFrame>
        <p:nvGraphicFramePr>
          <p:cNvPr id="31951" name="Group 207">
            <a:extLst>
              <a:ext uri="{FF2B5EF4-FFF2-40B4-BE49-F238E27FC236}">
                <a16:creationId xmlns:a16="http://schemas.microsoft.com/office/drawing/2014/main" id="{A959C2A0-BBDA-4A46-9058-52C181128F17}"/>
              </a:ext>
            </a:extLst>
          </p:cNvPr>
          <p:cNvGraphicFramePr>
            <a:graphicFrameLocks noGrp="1"/>
          </p:cNvGraphicFramePr>
          <p:nvPr/>
        </p:nvGraphicFramePr>
        <p:xfrm>
          <a:off x="0" y="1557338"/>
          <a:ext cx="3635375" cy="5314950"/>
        </p:xfrm>
        <a:graphic>
          <a:graphicData uri="http://schemas.openxmlformats.org/drawingml/2006/table">
            <a:tbl>
              <a:tblPr/>
              <a:tblGrid>
                <a:gridCol w="323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9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6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FFE1"/>
                          </a:solidFill>
                          <a:effectLst/>
                          <a:latin typeface="Arial" charset="0"/>
                          <a:cs typeface="Arial" charset="0"/>
                        </a:rPr>
                        <a:t>№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rgbClr val="FFFFE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1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Назва об'єкту</a:t>
                      </a:r>
                      <a:r>
                        <a:rPr kumimoji="0" lang="uk-UA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1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S</a:t>
                      </a:r>
                      <a:r>
                        <a:rPr kumimoji="0" lang="uk-UA" sz="1100" b="1" i="1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, (га)</a:t>
                      </a:r>
                      <a:endParaRPr kumimoji="0" lang="ru-RU" sz="1100" b="1" i="1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1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Інженерні мережі</a:t>
                      </a:r>
                      <a:endParaRPr kumimoji="0" lang="ru-RU" sz="1200" b="1" i="1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Фабрика верхнього трикотажу (вул.Зонова)</a:t>
                      </a:r>
                      <a:endParaRPr kumimoji="0" lang="ru-RU" sz="1100" b="1" i="0" u="none" strike="noStrike" cap="none" normalizeH="0" baseline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3.5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газ, вода, каналізація, електромережі</a:t>
                      </a:r>
                      <a:endParaRPr kumimoji="0" 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768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Хлібозавод (вул.Петровського)</a:t>
                      </a:r>
                      <a:endParaRPr kumimoji="0" lang="ru-RU" sz="1100" b="1" i="0" u="none" strike="noStrike" cap="none" normalizeH="0" baseline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      1.7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газ, вода, каналізація, електромережі</a:t>
                      </a:r>
                      <a:endParaRPr kumimoji="0" 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927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3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Завод «Буддеталь» (вул.Партизанська)</a:t>
                      </a:r>
                      <a:endParaRPr kumimoji="0" lang="ru-RU" sz="1100" b="1" i="0" u="none" strike="noStrike" cap="none" normalizeH="0" baseline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      3.3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газ, вода, каналізація, електромережі</a:t>
                      </a:r>
                      <a:endParaRPr kumimoji="0" 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118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4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Ремонтно-механічний завод (вул. Першотравнева)</a:t>
                      </a:r>
                      <a:endParaRPr kumimoji="0" lang="ru-RU" sz="1100" b="1" i="0" u="none" strike="noStrike" cap="none" normalizeH="0" baseline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    10.6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газ, вода, каналізація, електромережі</a:t>
                      </a:r>
                      <a:endParaRPr kumimoji="0" 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927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B10717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5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rgbClr val="B10717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B10717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вул. Зонова</a:t>
                      </a:r>
                      <a:endParaRPr kumimoji="0" lang="ru-RU" sz="1100" b="1" i="0" u="none" strike="noStrike" cap="none" normalizeH="0" baseline="0">
                        <a:ln>
                          <a:noFill/>
                        </a:ln>
                        <a:solidFill>
                          <a:srgbClr val="B10717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B10717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15.0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rgbClr val="B10717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B10717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газ, вода, каналізація, електромережі</a:t>
                      </a:r>
                      <a:endParaRPr kumimoji="0" 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B10717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815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B10717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6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rgbClr val="B10717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B10717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вул. Північно-промислова</a:t>
                      </a:r>
                      <a:endParaRPr kumimoji="0" lang="ru-RU" sz="1100" b="1" i="0" u="none" strike="noStrike" cap="none" normalizeH="0" baseline="0">
                        <a:ln>
                          <a:noFill/>
                        </a:ln>
                        <a:solidFill>
                          <a:srgbClr val="B10717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B10717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 9.0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rgbClr val="B10717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B10717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газ, вода,  електромережі*</a:t>
                      </a:r>
                      <a:endParaRPr kumimoji="0" 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B10717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528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B10717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7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rgbClr val="B10717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B10717"/>
                          </a:solidFill>
                          <a:effectLst/>
                          <a:latin typeface="Arial" charset="0"/>
                          <a:cs typeface="Arial" charset="0"/>
                        </a:rPr>
                        <a:t>в</a:t>
                      </a:r>
                      <a:r>
                        <a:rPr kumimoji="0" lang="uk-UA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B10717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ул</a:t>
                      </a:r>
                      <a:r>
                        <a:rPr kumimoji="0" lang="uk-UA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B10717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uk-UA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B10717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.І.Малки</a:t>
                      </a:r>
                      <a:endParaRPr kumimoji="0" lang="ru-RU" sz="1100" b="1" i="0" u="none" strike="noStrike" cap="none" normalizeH="0" baseline="0">
                        <a:ln>
                          <a:noFill/>
                        </a:ln>
                        <a:solidFill>
                          <a:srgbClr val="B10717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B10717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6.3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rgbClr val="B10717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B10717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газ, вода, електромережі*</a:t>
                      </a:r>
                      <a:endParaRPr kumimoji="0" 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B10717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528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B10717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8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rgbClr val="B10717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B10717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вул. Шевченк</a:t>
                      </a:r>
                      <a:r>
                        <a:rPr kumimoji="0" lang="uk-UA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B10717"/>
                          </a:solidFill>
                          <a:effectLst/>
                          <a:latin typeface="Arial" charset="0"/>
                          <a:cs typeface="Arial" charset="0"/>
                        </a:rPr>
                        <a:t>а</a:t>
                      </a:r>
                      <a:endParaRPr kumimoji="0" lang="ru-RU" sz="1100" b="1" i="0" u="none" strike="noStrike" cap="none" normalizeH="0" baseline="0">
                        <a:ln>
                          <a:noFill/>
                        </a:ln>
                        <a:solidFill>
                          <a:srgbClr val="B10717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B10717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3.5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rgbClr val="B10717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B10717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газ, вода, електромережі*</a:t>
                      </a:r>
                      <a:endParaRPr kumimoji="0" 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B10717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687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B10717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9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rgbClr val="B10717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B10717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вул. Садова</a:t>
                      </a:r>
                      <a:endParaRPr kumimoji="0" lang="ru-RU" sz="1100" b="1" i="0" u="none" strike="noStrike" cap="none" normalizeH="0" baseline="0">
                        <a:ln>
                          <a:noFill/>
                        </a:ln>
                        <a:solidFill>
                          <a:srgbClr val="B10717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B10717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5.0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rgbClr val="B10717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B10717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газ, вода, електромережі*</a:t>
                      </a:r>
                      <a:endParaRPr kumimoji="0" 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B10717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0776" name="TextBox 1">
            <a:extLst>
              <a:ext uri="{FF2B5EF4-FFF2-40B4-BE49-F238E27FC236}">
                <a16:creationId xmlns:a16="http://schemas.microsoft.com/office/drawing/2014/main" id="{981F52AE-B628-874F-8841-83F447987D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6113" y="1611313"/>
            <a:ext cx="2762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1600"/>
              <a:t>N</a:t>
            </a:r>
            <a:endParaRPr lang="ru-RU" altLang="ru-RU" sz="1600"/>
          </a:p>
        </p:txBody>
      </p:sp>
      <p:sp>
        <p:nvSpPr>
          <p:cNvPr id="30777" name="TextBox 3">
            <a:extLst>
              <a:ext uri="{FF2B5EF4-FFF2-40B4-BE49-F238E27FC236}">
                <a16:creationId xmlns:a16="http://schemas.microsoft.com/office/drawing/2014/main" id="{6B9B78CB-2A08-6444-B3AB-3D8E5628DF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7538" y="2660650"/>
            <a:ext cx="2984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1600"/>
              <a:t>S</a:t>
            </a:r>
            <a:endParaRPr lang="ru-RU" altLang="ru-RU" sz="1600"/>
          </a:p>
        </p:txBody>
      </p:sp>
      <p:sp>
        <p:nvSpPr>
          <p:cNvPr id="30778" name="TextBox 4">
            <a:extLst>
              <a:ext uri="{FF2B5EF4-FFF2-40B4-BE49-F238E27FC236}">
                <a16:creationId xmlns:a16="http://schemas.microsoft.com/office/drawing/2014/main" id="{4E944884-E30E-B24D-8F9F-B765786AA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6524625"/>
            <a:ext cx="41036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1200" i="1">
                <a:solidFill>
                  <a:srgbClr val="B10717"/>
                </a:solidFill>
                <a:latin typeface="Times New Roman" panose="02020603050405020304" pitchFamily="18" charset="0"/>
              </a:rPr>
              <a:t>*</a:t>
            </a:r>
            <a:r>
              <a:rPr lang="uk-UA" altLang="ru-RU" sz="1200" b="1" i="1">
                <a:solidFill>
                  <a:srgbClr val="B10717"/>
                </a:solidFill>
                <a:latin typeface="Times New Roman" panose="02020603050405020304" pitchFamily="18" charset="0"/>
              </a:rPr>
              <a:t>можливість підключення до інженерних мереж</a:t>
            </a:r>
            <a:endParaRPr lang="ru-RU" altLang="ru-RU" sz="1200" b="1" i="1">
              <a:solidFill>
                <a:srgbClr val="B10717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" name="Овальная выноска 22">
            <a:extLst>
              <a:ext uri="{FF2B5EF4-FFF2-40B4-BE49-F238E27FC236}">
                <a16:creationId xmlns:a16="http://schemas.microsoft.com/office/drawing/2014/main" id="{11C6B234-0144-7C49-9B80-C70ACA75F895}"/>
              </a:ext>
            </a:extLst>
          </p:cNvPr>
          <p:cNvSpPr/>
          <p:nvPr/>
        </p:nvSpPr>
        <p:spPr>
          <a:xfrm>
            <a:off x="7045325" y="2314575"/>
            <a:ext cx="288925" cy="288925"/>
          </a:xfrm>
          <a:prstGeom prst="wedgeEllipseCallou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800">
                <a:solidFill>
                  <a:srgbClr val="FFFFFF"/>
                </a:solidFill>
                <a:cs typeface="Arial" charset="0"/>
              </a:rPr>
              <a:t>6</a:t>
            </a:r>
          </a:p>
        </p:txBody>
      </p:sp>
      <p:pic>
        <p:nvPicPr>
          <p:cNvPr id="30780" name="Picture 79" descr="Герб утвержденный для печати на 220 измененный 2 пропорции">
            <a:extLst>
              <a:ext uri="{FF2B5EF4-FFF2-40B4-BE49-F238E27FC236}">
                <a16:creationId xmlns:a16="http://schemas.microsoft.com/office/drawing/2014/main" id="{A892E8C5-3CBC-DF48-A6F5-ABE5439D7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188913"/>
            <a:ext cx="10525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1" name="AutoShape 61">
            <a:extLst>
              <a:ext uri="{FF2B5EF4-FFF2-40B4-BE49-F238E27FC236}">
                <a16:creationId xmlns:a16="http://schemas.microsoft.com/office/drawing/2014/main" id="{F6E84349-BDA8-1848-B84F-9D0EC4B86B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3938" y="4365625"/>
            <a:ext cx="215900" cy="215900"/>
          </a:xfrm>
          <a:prstGeom prst="wedgeEllipseCallout">
            <a:avLst>
              <a:gd name="adj1" fmla="val -47060"/>
              <a:gd name="adj2" fmla="val 6544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uk-UA" altLang="ru-RU">
              <a:solidFill>
                <a:srgbClr val="0033CC"/>
              </a:solidFill>
            </a:endParaRPr>
          </a:p>
        </p:txBody>
      </p:sp>
      <p:sp>
        <p:nvSpPr>
          <p:cNvPr id="30782" name="Rectangle 64">
            <a:extLst>
              <a:ext uri="{FF2B5EF4-FFF2-40B4-BE49-F238E27FC236}">
                <a16:creationId xmlns:a16="http://schemas.microsoft.com/office/drawing/2014/main" id="{95781D62-FDB6-B446-A454-89EE8052F6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9838" y="4365625"/>
            <a:ext cx="223837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ru-RU" sz="1200" b="1" i="1">
                <a:solidFill>
                  <a:srgbClr val="000099"/>
                </a:solidFill>
                <a:latin typeface="Arial" panose="020B0604020202020204" pitchFamily="34" charset="0"/>
              </a:rPr>
              <a:t>виробничі </a:t>
            </a:r>
          </a:p>
          <a:p>
            <a:pPr eaLnBrk="1" hangingPunct="1"/>
            <a:r>
              <a:rPr lang="uk-UA" altLang="ru-RU" sz="1200" b="1" i="1">
                <a:solidFill>
                  <a:srgbClr val="000099"/>
                </a:solidFill>
                <a:latin typeface="Arial" panose="020B0604020202020204" pitchFamily="34" charset="0"/>
              </a:rPr>
              <a:t>будівлі та </a:t>
            </a:r>
          </a:p>
          <a:p>
            <a:pPr eaLnBrk="1" hangingPunct="1"/>
            <a:r>
              <a:rPr lang="uk-UA" altLang="ru-RU" sz="1200" b="1" i="1">
                <a:solidFill>
                  <a:srgbClr val="000099"/>
                </a:solidFill>
                <a:latin typeface="Arial" panose="020B0604020202020204" pitchFamily="34" charset="0"/>
              </a:rPr>
              <a:t>споруди об'єктів </a:t>
            </a:r>
          </a:p>
          <a:p>
            <a:pPr eaLnBrk="1" hangingPunct="1"/>
            <a:r>
              <a:rPr lang="uk-UA" altLang="ru-RU" sz="1200" b="1" i="1">
                <a:solidFill>
                  <a:srgbClr val="000099"/>
                </a:solidFill>
                <a:latin typeface="Arial" panose="020B0604020202020204" pitchFamily="34" charset="0"/>
              </a:rPr>
              <a:t>приватної</a:t>
            </a:r>
          </a:p>
          <a:p>
            <a:pPr eaLnBrk="1" hangingPunct="1"/>
            <a:r>
              <a:rPr lang="uk-UA" altLang="ru-RU" sz="1200" b="1" i="1">
                <a:solidFill>
                  <a:srgbClr val="000099"/>
                </a:solidFill>
                <a:latin typeface="Arial" panose="020B0604020202020204" pitchFamily="34" charset="0"/>
              </a:rPr>
              <a:t>власності</a:t>
            </a:r>
          </a:p>
        </p:txBody>
      </p:sp>
      <p:sp>
        <p:nvSpPr>
          <p:cNvPr id="30783" name="AutoShape 65">
            <a:extLst>
              <a:ext uri="{FF2B5EF4-FFF2-40B4-BE49-F238E27FC236}">
                <a16:creationId xmlns:a16="http://schemas.microsoft.com/office/drawing/2014/main" id="{B27AAC25-B3D6-614C-AB70-1FB3743F8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3938" y="5589588"/>
            <a:ext cx="215900" cy="215900"/>
          </a:xfrm>
          <a:prstGeom prst="wedgeEllipseCallout">
            <a:avLst>
              <a:gd name="adj1" fmla="val -47060"/>
              <a:gd name="adj2" fmla="val 63236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uk-UA" altLang="ru-RU">
              <a:solidFill>
                <a:srgbClr val="0033CC"/>
              </a:solidFill>
            </a:endParaRPr>
          </a:p>
        </p:txBody>
      </p:sp>
      <p:sp>
        <p:nvSpPr>
          <p:cNvPr id="30784" name="Text Box 66">
            <a:extLst>
              <a:ext uri="{FF2B5EF4-FFF2-40B4-BE49-F238E27FC236}">
                <a16:creationId xmlns:a16="http://schemas.microsoft.com/office/drawing/2014/main" id="{FB0E62D6-74C0-F744-91EC-9D95085311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838" y="5445125"/>
            <a:ext cx="1368425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ru-RU" sz="1200" b="1" i="1">
                <a:solidFill>
                  <a:srgbClr val="B10717"/>
                </a:solidFill>
                <a:latin typeface="Arial" panose="020B0604020202020204" pitchFamily="34" charset="0"/>
              </a:rPr>
              <a:t>земельні ділянки вільні від забудови</a:t>
            </a:r>
          </a:p>
        </p:txBody>
      </p:sp>
    </p:spTree>
  </p:cSld>
  <p:clrMapOvr>
    <a:masterClrMapping/>
  </p:clrMapOvr>
  <p:transition spd="slow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6492AE9B-12DC-234E-BF5A-A5E5F178B8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115888"/>
            <a:ext cx="7742238" cy="1033462"/>
          </a:xfrm>
        </p:spPr>
        <p:txBody>
          <a:bodyPr/>
          <a:lstStyle/>
          <a:p>
            <a:pPr algn="l" eaLnBrk="1" hangingPunct="1"/>
            <a:r>
              <a:rPr lang="uk-UA" altLang="ru-RU" sz="4000" b="1" i="1">
                <a:solidFill>
                  <a:srgbClr val="0033CC"/>
                </a:solidFill>
                <a:cs typeface="Arial" panose="020B0604020202020204" pitchFamily="34" charset="0"/>
              </a:rPr>
              <a:t>  Переваги інвестування </a:t>
            </a:r>
            <a:br>
              <a:rPr lang="uk-UA" altLang="ru-RU" sz="4000" b="1" i="1">
                <a:solidFill>
                  <a:srgbClr val="0033CC"/>
                </a:solidFill>
                <a:cs typeface="Arial" panose="020B0604020202020204" pitchFamily="34" charset="0"/>
              </a:rPr>
            </a:br>
            <a:r>
              <a:rPr lang="uk-UA" altLang="ru-RU" sz="4000" b="1" i="1">
                <a:solidFill>
                  <a:srgbClr val="0033CC"/>
                </a:solidFill>
                <a:cs typeface="Arial" panose="020B0604020202020204" pitchFamily="34" charset="0"/>
              </a:rPr>
              <a:t>                                     у  місто:</a:t>
            </a:r>
            <a:endParaRPr lang="ru-RU" altLang="ru-RU" sz="4000" b="1" i="1">
              <a:solidFill>
                <a:srgbClr val="0033CC"/>
              </a:solidFill>
              <a:cs typeface="Arial" panose="020B0604020202020204" pitchFamily="34" charset="0"/>
            </a:endParaRPr>
          </a:p>
        </p:txBody>
      </p:sp>
      <p:pic>
        <p:nvPicPr>
          <p:cNvPr id="31747" name="Picture 4">
            <a:extLst>
              <a:ext uri="{FF2B5EF4-FFF2-40B4-BE49-F238E27FC236}">
                <a16:creationId xmlns:a16="http://schemas.microsoft.com/office/drawing/2014/main" id="{798CF3F1-8B91-164C-8A9F-7E6AA27F0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13" y="3414713"/>
            <a:ext cx="28575" cy="2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5">
            <a:extLst>
              <a:ext uri="{FF2B5EF4-FFF2-40B4-BE49-F238E27FC236}">
                <a16:creationId xmlns:a16="http://schemas.microsoft.com/office/drawing/2014/main" id="{3751F4B9-BAE8-F743-BE74-A9EE8FB6E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13" y="3414713"/>
            <a:ext cx="28575" cy="2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Text Box 6">
            <a:extLst>
              <a:ext uri="{FF2B5EF4-FFF2-40B4-BE49-F238E27FC236}">
                <a16:creationId xmlns:a16="http://schemas.microsoft.com/office/drawing/2014/main" id="{0E57FFBB-668C-9040-A560-CB768E1A40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1428750"/>
            <a:ext cx="8643938" cy="488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uk-UA" altLang="ru-RU">
                <a:latin typeface="Arial" panose="020B0604020202020204" pitchFamily="34" charset="0"/>
              </a:rPr>
              <a:t>  вигідне географічне розташування – місто розташоване на півдні Дніпропетровської області у рівновіддалені (100-150 км.) від потужних промислових центрів – міст Кривий Ріг, Дніпро, Запоріжжя. В безпосередній близькості від р. Дніпро з річковим портом у м.Нікополь (29 км.) та на відстані 250-300 км. від головних портів Чорного та Азовського морів – Херсон, Одеса, Бердянськ ;</a:t>
            </a:r>
          </a:p>
          <a:p>
            <a:pPr eaLnBrk="1" hangingPunct="1">
              <a:buFontTx/>
              <a:buChar char="-"/>
            </a:pPr>
            <a:endParaRPr lang="uk-UA" altLang="ru-RU" sz="1000">
              <a:latin typeface="Arial" panose="020B0604020202020204" pitchFamily="34" charset="0"/>
            </a:endParaRPr>
          </a:p>
          <a:p>
            <a:pPr eaLnBrk="1" hangingPunct="1">
              <a:buFontTx/>
              <a:buChar char="-"/>
            </a:pPr>
            <a:r>
              <a:rPr lang="uk-UA" altLang="ru-RU">
                <a:latin typeface="Arial" panose="020B0604020202020204" pitchFamily="34" charset="0"/>
              </a:rPr>
              <a:t>  наявність розвиненої транспортної інфраструктури дає можливість гарантованого безперебійного транспортування вантажів практично всіма видами транспорту: автомобільним, залізничним, річковим;</a:t>
            </a:r>
          </a:p>
          <a:p>
            <a:pPr eaLnBrk="1" hangingPunct="1">
              <a:buFontTx/>
              <a:buChar char="-"/>
            </a:pPr>
            <a:endParaRPr lang="uk-UA" altLang="ru-RU" sz="1000">
              <a:latin typeface="Arial" panose="020B0604020202020204" pitchFamily="34" charset="0"/>
            </a:endParaRPr>
          </a:p>
          <a:p>
            <a:pPr eaLnBrk="1" hangingPunct="1"/>
            <a:r>
              <a:rPr lang="uk-UA" altLang="ru-RU">
                <a:latin typeface="Arial" panose="020B0604020202020204" pitchFamily="34" charset="0"/>
              </a:rPr>
              <a:t>-  наявність та доступність потужних інженерних комунікацій забезпечує можливість розвитку самих різноманітних виробництв у т.ч. енергоємних, з значним скороченням витрат та термінів на розвиток виробництва;</a:t>
            </a:r>
          </a:p>
        </p:txBody>
      </p:sp>
      <p:pic>
        <p:nvPicPr>
          <p:cNvPr id="31750" name="Picture 7" descr="Герб утвержденный для печати на 220 измененный 2 пропорции">
            <a:extLst>
              <a:ext uri="{FF2B5EF4-FFF2-40B4-BE49-F238E27FC236}">
                <a16:creationId xmlns:a16="http://schemas.microsoft.com/office/drawing/2014/main" id="{9C8D50A2-9379-7E4D-A6BB-0AB794183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188913"/>
            <a:ext cx="10525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Прямоугольник 1">
            <a:extLst>
              <a:ext uri="{FF2B5EF4-FFF2-40B4-BE49-F238E27FC236}">
                <a16:creationId xmlns:a16="http://schemas.microsoft.com/office/drawing/2014/main" id="{F2F8F31E-84B9-6B45-94C1-F9A2EBF535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313" y="1177925"/>
            <a:ext cx="8929687" cy="535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uk-UA" altLang="ru-RU">
                <a:latin typeface="Arial" panose="020B0604020202020204" pitchFamily="34" charset="0"/>
              </a:rPr>
              <a:t>  наявність вільних від забудови земельних ділянок  з розташованими поряд інженерними комунікаціями (газ, електроенергія, вода, каналізація) значно зменшує витрати на подачу енергоносіїв до потенційних об'єктів інвестування;</a:t>
            </a:r>
          </a:p>
          <a:p>
            <a:pPr eaLnBrk="1" hangingPunct="1">
              <a:buFontTx/>
              <a:buChar char="-"/>
            </a:pPr>
            <a:endParaRPr lang="uk-UA" altLang="ru-RU" sz="1000">
              <a:latin typeface="Arial" panose="020B0604020202020204" pitchFamily="34" charset="0"/>
            </a:endParaRPr>
          </a:p>
          <a:p>
            <a:pPr eaLnBrk="1" hangingPunct="1">
              <a:buFontTx/>
              <a:buChar char="-"/>
            </a:pPr>
            <a:r>
              <a:rPr lang="uk-UA" altLang="ru-RU">
                <a:latin typeface="Arial" panose="020B0604020202020204" pitchFamily="34" charset="0"/>
              </a:rPr>
              <a:t>  наявність незадіяних виробничих будівель та споруд суб'єктів приватної власності, які потребують інвестицій, дає можливість використання існуючих споруд та виробничих майданчиків під інвестиційні проекти із значним здешевленням капітальних вкладень;</a:t>
            </a:r>
          </a:p>
          <a:p>
            <a:pPr eaLnBrk="1" hangingPunct="1">
              <a:buFontTx/>
              <a:buChar char="-"/>
            </a:pPr>
            <a:endParaRPr lang="uk-UA" altLang="ru-RU" sz="1000">
              <a:latin typeface="Arial" panose="020B0604020202020204" pitchFamily="34" charset="0"/>
            </a:endParaRPr>
          </a:p>
          <a:p>
            <a:pPr eaLnBrk="1" hangingPunct="1">
              <a:buFontTx/>
              <a:buChar char="-"/>
            </a:pPr>
            <a:r>
              <a:rPr lang="uk-UA" altLang="ru-RU">
                <a:latin typeface="Arial" panose="020B0604020202020204" pitchFamily="34" charset="0"/>
              </a:rPr>
              <a:t>  низька,  порівняно з іншими промисловими енергозабезпеченими містами та регіонами, що в значній мірі позитивно вплине на конкурентоспроможність кінцевої продукції інвестиційних проектів;</a:t>
            </a:r>
          </a:p>
          <a:p>
            <a:pPr eaLnBrk="1" hangingPunct="1">
              <a:buFontTx/>
              <a:buChar char="-"/>
            </a:pPr>
            <a:endParaRPr lang="uk-UA" altLang="ru-RU" sz="1000">
              <a:latin typeface="Arial" panose="020B0604020202020204" pitchFamily="34" charset="0"/>
            </a:endParaRPr>
          </a:p>
          <a:p>
            <a:pPr eaLnBrk="1" hangingPunct="1"/>
            <a:r>
              <a:rPr lang="uk-UA" altLang="ru-RU">
                <a:latin typeface="Arial" panose="020B0604020202020204" pitchFamily="34" charset="0"/>
              </a:rPr>
              <a:t>- наявність значної кількості інженерно-технічних кадрів, що знизить інвестиційні витрати на підготовку та перепрофілювання персоналу, знімає потребу забезпечення його житлом та іншими соціальними стандартами;</a:t>
            </a:r>
            <a:endParaRPr lang="uk-UA" altLang="ru-RU"/>
          </a:p>
        </p:txBody>
      </p:sp>
      <p:sp>
        <p:nvSpPr>
          <p:cNvPr id="32771" name="Прямоугольник 2">
            <a:extLst>
              <a:ext uri="{FF2B5EF4-FFF2-40B4-BE49-F238E27FC236}">
                <a16:creationId xmlns:a16="http://schemas.microsoft.com/office/drawing/2014/main" id="{007B6722-8C21-C64D-8A23-73CE5EC9F0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0"/>
            <a:ext cx="7929562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ru-RU" sz="4000" b="1" i="1">
                <a:solidFill>
                  <a:srgbClr val="0033CC"/>
                </a:solidFill>
                <a:latin typeface="Arial" panose="020B0604020202020204" pitchFamily="34" charset="0"/>
              </a:rPr>
              <a:t>   Переваги інвестування </a:t>
            </a:r>
            <a:br>
              <a:rPr lang="uk-UA" altLang="ru-RU" sz="4000" b="1" i="1">
                <a:solidFill>
                  <a:srgbClr val="0033CC"/>
                </a:solidFill>
                <a:latin typeface="Arial" panose="020B0604020202020204" pitchFamily="34" charset="0"/>
              </a:rPr>
            </a:br>
            <a:r>
              <a:rPr lang="uk-UA" altLang="ru-RU" sz="4000" b="1" i="1">
                <a:solidFill>
                  <a:srgbClr val="0033CC"/>
                </a:solidFill>
                <a:latin typeface="Arial" panose="020B0604020202020204" pitchFamily="34" charset="0"/>
              </a:rPr>
              <a:t>                                  у  місто:</a:t>
            </a:r>
            <a:endParaRPr lang="uk-UA" altLang="ru-RU" sz="4000"/>
          </a:p>
        </p:txBody>
      </p:sp>
      <p:pic>
        <p:nvPicPr>
          <p:cNvPr id="32772" name="Picture 5" descr="Герб утвержденный для печати на 220 измененный 2 пропорции">
            <a:extLst>
              <a:ext uri="{FF2B5EF4-FFF2-40B4-BE49-F238E27FC236}">
                <a16:creationId xmlns:a16="http://schemas.microsoft.com/office/drawing/2014/main" id="{0C45B488-8752-C44D-B961-810BDC163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260350"/>
            <a:ext cx="105251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5">
            <a:extLst>
              <a:ext uri="{FF2B5EF4-FFF2-40B4-BE49-F238E27FC236}">
                <a16:creationId xmlns:a16="http://schemas.microsoft.com/office/drawing/2014/main" id="{87E42887-A19E-E640-9C21-A1294653B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13" y="3414713"/>
            <a:ext cx="28575" cy="2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66">
            <a:extLst>
              <a:ext uri="{FF2B5EF4-FFF2-40B4-BE49-F238E27FC236}">
                <a16:creationId xmlns:a16="http://schemas.microsoft.com/office/drawing/2014/main" id="{6B1E7F6E-E889-814B-A01E-A0439ACDE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13" y="3414713"/>
            <a:ext cx="28575" cy="2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 Box 71">
            <a:extLst>
              <a:ext uri="{FF2B5EF4-FFF2-40B4-BE49-F238E27FC236}">
                <a16:creationId xmlns:a16="http://schemas.microsoft.com/office/drawing/2014/main" id="{035B2C38-D8B1-E54E-AE4C-B6472ABA35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214313"/>
            <a:ext cx="717550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uk-UA" altLang="ru-RU" sz="2500" b="1">
                <a:latin typeface="Arial" panose="020B0604020202020204" pitchFamily="34" charset="0"/>
              </a:rPr>
              <a:t>Покров</a:t>
            </a:r>
            <a:r>
              <a:rPr lang="uk-UA" altLang="ru-RU" sz="2400">
                <a:latin typeface="Arial" panose="020B0604020202020204" pitchFamily="34" charset="0"/>
              </a:rPr>
              <a:t> - місто обласного значення, </a:t>
            </a:r>
          </a:p>
          <a:p>
            <a:pPr algn="just" eaLnBrk="1" hangingPunct="1"/>
            <a:r>
              <a:rPr lang="uk-UA" altLang="ru-RU" sz="2400">
                <a:latin typeface="Arial" panose="020B0604020202020204" pitchFamily="34" charset="0"/>
              </a:rPr>
              <a:t>утворилось на території робітничих селищ, </a:t>
            </a:r>
          </a:p>
          <a:p>
            <a:pPr algn="just" eaLnBrk="1" hangingPunct="1"/>
            <a:r>
              <a:rPr lang="uk-UA" altLang="ru-RU" sz="2400">
                <a:latin typeface="Arial" panose="020B0604020202020204" pitchFamily="34" charset="0"/>
              </a:rPr>
              <a:t>що виникли наприкінці ХІХ століття поряд </a:t>
            </a:r>
          </a:p>
          <a:p>
            <a:pPr algn="just" eaLnBrk="1" hangingPunct="1"/>
            <a:r>
              <a:rPr lang="uk-UA" altLang="ru-RU" sz="2400">
                <a:latin typeface="Arial" panose="020B0604020202020204" pitchFamily="34" charset="0"/>
              </a:rPr>
              <a:t>з копальнями, які з 1885 року розпочали </a:t>
            </a:r>
          </a:p>
          <a:p>
            <a:pPr algn="just" eaLnBrk="1" hangingPunct="1"/>
            <a:r>
              <a:rPr lang="uk-UA" altLang="ru-RU" sz="2400">
                <a:latin typeface="Arial" panose="020B0604020202020204" pitchFamily="34" charset="0"/>
              </a:rPr>
              <a:t>видобуток марганцевої руди.</a:t>
            </a:r>
            <a:endParaRPr lang="ru-RU" altLang="ru-RU" sz="2400">
              <a:latin typeface="Arial" panose="020B0604020202020204" pitchFamily="34" charset="0"/>
            </a:endParaRPr>
          </a:p>
        </p:txBody>
      </p:sp>
      <p:sp>
        <p:nvSpPr>
          <p:cNvPr id="15365" name="Text Box 73">
            <a:extLst>
              <a:ext uri="{FF2B5EF4-FFF2-40B4-BE49-F238E27FC236}">
                <a16:creationId xmlns:a16="http://schemas.microsoft.com/office/drawing/2014/main" id="{F1D7502A-197B-1B4F-9994-1828030ADE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5463" y="29448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uk-UA" altLang="ru-RU" sz="1800">
              <a:latin typeface="Arial" panose="020B0604020202020204" pitchFamily="34" charset="0"/>
            </a:endParaRPr>
          </a:p>
        </p:txBody>
      </p:sp>
      <p:sp>
        <p:nvSpPr>
          <p:cNvPr id="15366" name="Rectangle 74">
            <a:extLst>
              <a:ext uri="{FF2B5EF4-FFF2-40B4-BE49-F238E27FC236}">
                <a16:creationId xmlns:a16="http://schemas.microsoft.com/office/drawing/2014/main" id="{3C10FBC8-8567-D648-BC74-DAA054DD38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5738" y="2357438"/>
            <a:ext cx="5148262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uk-UA" altLang="ru-RU" sz="2400">
                <a:latin typeface="Arial" panose="020B0604020202020204" pitchFamily="34" charset="0"/>
              </a:rPr>
              <a:t>Офіційну назву Орджонікідзе та статус міста обласного значення об'єднанні робітничі селища отримали у 1956 році. У 2016 році місто отримало назву Покров.</a:t>
            </a:r>
            <a:endParaRPr lang="ru-RU" altLang="ru-RU" sz="2400">
              <a:latin typeface="Arial" panose="020B0604020202020204" pitchFamily="34" charset="0"/>
            </a:endParaRPr>
          </a:p>
        </p:txBody>
      </p:sp>
      <p:sp>
        <p:nvSpPr>
          <p:cNvPr id="15367" name="Rectangle 75">
            <a:extLst>
              <a:ext uri="{FF2B5EF4-FFF2-40B4-BE49-F238E27FC236}">
                <a16:creationId xmlns:a16="http://schemas.microsoft.com/office/drawing/2014/main" id="{DBEBCBD7-E630-4543-9E9A-4478AB4ADD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6100" y="4214813"/>
            <a:ext cx="435610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uk-UA" altLang="ru-RU" sz="2400">
                <a:latin typeface="Arial" panose="020B0604020202020204" pitchFamily="34" charset="0"/>
              </a:rPr>
              <a:t>У 1971 році на території міста у  скіфському  кургані </a:t>
            </a:r>
          </a:p>
          <a:p>
            <a:pPr algn="ctr" eaLnBrk="1" hangingPunct="1"/>
            <a:r>
              <a:rPr lang="uk-UA" altLang="ru-RU" sz="2400">
                <a:latin typeface="Arial" panose="020B0604020202020204" pitchFamily="34" charset="0"/>
              </a:rPr>
              <a:t>“ Товста могила ” була знайдена всесвітньовідома золота скіфська пектораль.</a:t>
            </a:r>
            <a:endParaRPr lang="ru-RU" altLang="ru-RU" sz="2400">
              <a:latin typeface="Arial" panose="020B0604020202020204" pitchFamily="34" charset="0"/>
            </a:endParaRPr>
          </a:p>
        </p:txBody>
      </p:sp>
      <p:pic>
        <p:nvPicPr>
          <p:cNvPr id="15368" name="Picture 12" descr="D:\презентация города\фотография_.gif">
            <a:extLst>
              <a:ext uri="{FF2B5EF4-FFF2-40B4-BE49-F238E27FC236}">
                <a16:creationId xmlns:a16="http://schemas.microsoft.com/office/drawing/2014/main" id="{79FB5F9C-AF54-5F44-9325-314A5DC15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0063" y="1428750"/>
            <a:ext cx="6096001" cy="608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10" descr="Герб утвержденный для печати на 220 измененный 2 пропорции">
            <a:extLst>
              <a:ext uri="{FF2B5EF4-FFF2-40B4-BE49-F238E27FC236}">
                <a16:creationId xmlns:a16="http://schemas.microsoft.com/office/drawing/2014/main" id="{4AAFDE1E-D2D1-F64A-A824-E309DF8AF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260350"/>
            <a:ext cx="10525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Прямоугольник 1">
            <a:extLst>
              <a:ext uri="{FF2B5EF4-FFF2-40B4-BE49-F238E27FC236}">
                <a16:creationId xmlns:a16="http://schemas.microsoft.com/office/drawing/2014/main" id="{3A7BA121-792A-2C4C-895E-9E2C9B66BA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313" y="1428750"/>
            <a:ext cx="8929687" cy="520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uk-UA" altLang="ru-RU">
                <a:latin typeface="Arial" panose="020B0604020202020204" pitchFamily="34" charset="0"/>
              </a:rPr>
              <a:t>  можливість організації навчання робітничих кадрів необхідним професіям на базі міського професійно - технічного училища;</a:t>
            </a:r>
          </a:p>
          <a:p>
            <a:pPr eaLnBrk="1" hangingPunct="1">
              <a:buFontTx/>
              <a:buChar char="-"/>
            </a:pPr>
            <a:endParaRPr lang="uk-UA" altLang="ru-RU" sz="1000">
              <a:latin typeface="Arial" panose="020B0604020202020204" pitchFamily="34" charset="0"/>
            </a:endParaRPr>
          </a:p>
          <a:p>
            <a:pPr eaLnBrk="1" hangingPunct="1">
              <a:buFontTx/>
              <a:buChar char="-"/>
            </a:pPr>
            <a:r>
              <a:rPr lang="uk-UA" altLang="ru-RU">
                <a:latin typeface="Arial" panose="020B0604020202020204" pitchFamily="34" charset="0"/>
              </a:rPr>
              <a:t>у разі залучення іноземних спеціалістів, місто забезпечити їх дітей окремим дитячим садком для дошкільного виховання та можливістю організації навчально-виховного процесу в загальноосвітній школі за програмами держави-інвестора;</a:t>
            </a:r>
          </a:p>
          <a:p>
            <a:pPr eaLnBrk="1" hangingPunct="1">
              <a:buFontTx/>
              <a:buChar char="-"/>
            </a:pPr>
            <a:endParaRPr lang="uk-UA" altLang="ru-RU" sz="1000">
              <a:latin typeface="Arial" panose="020B0604020202020204" pitchFamily="34" charset="0"/>
            </a:endParaRPr>
          </a:p>
          <a:p>
            <a:pPr eaLnBrk="1" hangingPunct="1"/>
            <a:r>
              <a:rPr lang="uk-UA" altLang="ru-RU">
                <a:latin typeface="Arial" panose="020B0604020202020204" pitchFamily="34" charset="0"/>
              </a:rPr>
              <a:t>- місто безпосередньо межує з землями Нікопольського району з населенням 42 тис.осіб, який є потужним виробником сільськогосподарської продукції, що при наявності розвинутої мережі автомобільних доріг в значній мірі скорочує час та витрати на доставку сільськогосподарської сировини на переробку у разі реалізації інвестиційних проектів  з будівництва підприємств харчової та переробної промисловості на території міста, дає можливість залучення робітничих кадрів з навколишніх сіл та селищ.</a:t>
            </a:r>
          </a:p>
          <a:p>
            <a:pPr eaLnBrk="1" hangingPunct="1"/>
            <a:r>
              <a:rPr lang="uk-UA" altLang="ru-RU">
                <a:latin typeface="Arial" panose="020B0604020202020204" pitchFamily="34" charset="0"/>
              </a:rPr>
              <a:t>     </a:t>
            </a:r>
            <a:endParaRPr lang="uk-UA" altLang="ru-RU"/>
          </a:p>
        </p:txBody>
      </p:sp>
      <p:sp>
        <p:nvSpPr>
          <p:cNvPr id="33795" name="Прямоугольник 2">
            <a:extLst>
              <a:ext uri="{FF2B5EF4-FFF2-40B4-BE49-F238E27FC236}">
                <a16:creationId xmlns:a16="http://schemas.microsoft.com/office/drawing/2014/main" id="{13B7DF38-B97B-1645-A4AB-0EE0557854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313" y="0"/>
            <a:ext cx="7929562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ru-RU" sz="4000" b="1" i="1">
                <a:solidFill>
                  <a:srgbClr val="0033CC"/>
                </a:solidFill>
                <a:latin typeface="Arial" panose="020B0604020202020204" pitchFamily="34" charset="0"/>
              </a:rPr>
              <a:t>   Переваги інвестування </a:t>
            </a:r>
            <a:br>
              <a:rPr lang="uk-UA" altLang="ru-RU" sz="4000" b="1" i="1">
                <a:solidFill>
                  <a:srgbClr val="0033CC"/>
                </a:solidFill>
                <a:latin typeface="Arial" panose="020B0604020202020204" pitchFamily="34" charset="0"/>
              </a:rPr>
            </a:br>
            <a:r>
              <a:rPr lang="uk-UA" altLang="ru-RU" sz="4000" b="1" i="1">
                <a:solidFill>
                  <a:srgbClr val="0033CC"/>
                </a:solidFill>
                <a:latin typeface="Arial" panose="020B0604020202020204" pitchFamily="34" charset="0"/>
              </a:rPr>
              <a:t>                                  у  місто:</a:t>
            </a:r>
            <a:endParaRPr lang="uk-UA" altLang="ru-RU" sz="4000"/>
          </a:p>
        </p:txBody>
      </p:sp>
      <p:pic>
        <p:nvPicPr>
          <p:cNvPr id="33796" name="Picture 5" descr="Герб утвержденный для печати на 220 измененный 2 пропорции">
            <a:extLst>
              <a:ext uri="{FF2B5EF4-FFF2-40B4-BE49-F238E27FC236}">
                <a16:creationId xmlns:a16="http://schemas.microsoft.com/office/drawing/2014/main" id="{A3E73464-9E71-6D40-A612-0F744E366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188913"/>
            <a:ext cx="10525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5139475B-FD79-774C-8057-EB6B63A74A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188913"/>
            <a:ext cx="7885112" cy="1033462"/>
          </a:xfrm>
        </p:spPr>
        <p:txBody>
          <a:bodyPr/>
          <a:lstStyle/>
          <a:p>
            <a:pPr eaLnBrk="1" hangingPunct="1"/>
            <a:r>
              <a:rPr lang="uk-UA" altLang="ru-RU" sz="4000" b="1" i="1">
                <a:solidFill>
                  <a:srgbClr val="0033CC"/>
                </a:solidFill>
                <a:latin typeface="Algerian" pitchFamily="82" charset="0"/>
              </a:rPr>
              <a:t>    </a:t>
            </a:r>
            <a:r>
              <a:rPr lang="uk-UA" altLang="ru-RU" sz="4000" b="1" i="1">
                <a:solidFill>
                  <a:srgbClr val="0033CC"/>
                </a:solidFill>
                <a:cs typeface="Arial" panose="020B0604020202020204" pitchFamily="34" charset="0"/>
              </a:rPr>
              <a:t>Стратегічні пріоритети </a:t>
            </a:r>
            <a:br>
              <a:rPr lang="uk-UA" altLang="ru-RU" sz="4000" b="1" i="1">
                <a:solidFill>
                  <a:srgbClr val="0033CC"/>
                </a:solidFill>
                <a:cs typeface="Arial" panose="020B0604020202020204" pitchFamily="34" charset="0"/>
              </a:rPr>
            </a:br>
            <a:r>
              <a:rPr lang="uk-UA" altLang="ru-RU" sz="4000" b="1" i="1">
                <a:solidFill>
                  <a:srgbClr val="0033CC"/>
                </a:solidFill>
                <a:cs typeface="Arial" panose="020B0604020202020204" pitchFamily="34" charset="0"/>
              </a:rPr>
              <a:t>в інвестуванні</a:t>
            </a:r>
            <a:endParaRPr lang="ru-RU" altLang="ru-RU" sz="4000" b="1" i="1">
              <a:solidFill>
                <a:srgbClr val="0033CC"/>
              </a:solidFill>
              <a:cs typeface="Arial" panose="020B0604020202020204" pitchFamily="34" charset="0"/>
            </a:endParaRPr>
          </a:p>
        </p:txBody>
      </p:sp>
      <p:pic>
        <p:nvPicPr>
          <p:cNvPr id="34819" name="Picture 4">
            <a:extLst>
              <a:ext uri="{FF2B5EF4-FFF2-40B4-BE49-F238E27FC236}">
                <a16:creationId xmlns:a16="http://schemas.microsoft.com/office/drawing/2014/main" id="{C0BDE012-14E7-8647-A085-0A3577B35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13" y="3414713"/>
            <a:ext cx="28575" cy="2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5">
            <a:extLst>
              <a:ext uri="{FF2B5EF4-FFF2-40B4-BE49-F238E27FC236}">
                <a16:creationId xmlns:a16="http://schemas.microsoft.com/office/drawing/2014/main" id="{5C175DCE-2E48-B74F-A036-3C1F83734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13" y="3414713"/>
            <a:ext cx="28575" cy="2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Text Box 7">
            <a:extLst>
              <a:ext uri="{FF2B5EF4-FFF2-40B4-BE49-F238E27FC236}">
                <a16:creationId xmlns:a16="http://schemas.microsoft.com/office/drawing/2014/main" id="{7C905F3E-E61A-8040-88DB-60E8FBCF62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643063"/>
            <a:ext cx="8424862" cy="465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ru-RU"/>
              <a:t> </a:t>
            </a:r>
            <a:r>
              <a:rPr lang="uk-UA" altLang="ru-RU">
                <a:latin typeface="Arial" panose="020B0604020202020204" pitchFamily="34" charset="0"/>
              </a:rPr>
              <a:t>Г</a:t>
            </a:r>
            <a:r>
              <a:rPr lang="uk-UA" altLang="ru-RU" sz="2400">
                <a:latin typeface="Arial" panose="020B0604020202020204" pitchFamily="34" charset="0"/>
              </a:rPr>
              <a:t>оловним пріоритетом є подолання моноструктурності економіки міста через спрямування інвестицій на створення нових підприємств:</a:t>
            </a:r>
          </a:p>
          <a:p>
            <a:pPr eaLnBrk="1" hangingPunct="1"/>
            <a:endParaRPr lang="uk-UA" altLang="ru-RU" sz="1200">
              <a:latin typeface="Arial" panose="020B0604020202020204" pitchFamily="34" charset="0"/>
            </a:endParaRPr>
          </a:p>
          <a:p>
            <a:pPr eaLnBrk="1" hangingPunct="1"/>
            <a:r>
              <a:rPr lang="uk-UA" altLang="ru-RU" sz="2400">
                <a:latin typeface="Arial" panose="020B0604020202020204" pitchFamily="34" charset="0"/>
              </a:rPr>
              <a:t>	-  легкої промисловості;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uk-UA" altLang="ru-RU" sz="1200">
              <a:latin typeface="Arial" panose="020B0604020202020204" pitchFamily="34" charset="0"/>
            </a:endParaRPr>
          </a:p>
          <a:p>
            <a:pPr eaLnBrk="1" hangingPunct="1"/>
            <a:r>
              <a:rPr lang="uk-UA" altLang="ru-RU" sz="2400">
                <a:latin typeface="Arial" panose="020B0604020202020204" pitchFamily="34" charset="0"/>
              </a:rPr>
              <a:t>	-  харчової промисловості (переробка 	сільськогосподарської продукції);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uk-UA" altLang="ru-RU" sz="1200">
              <a:latin typeface="Arial" panose="020B0604020202020204" pitchFamily="34" charset="0"/>
            </a:endParaRPr>
          </a:p>
          <a:p>
            <a:pPr eaLnBrk="1" hangingPunct="1"/>
            <a:r>
              <a:rPr lang="uk-UA" altLang="ru-RU" sz="2400">
                <a:latin typeface="Arial" panose="020B0604020202020204" pitchFamily="34" charset="0"/>
              </a:rPr>
              <a:t>	-  машино  та приладобудування;</a:t>
            </a:r>
          </a:p>
          <a:p>
            <a:pPr eaLnBrk="1" hangingPunct="1"/>
            <a:endParaRPr lang="uk-UA" altLang="ru-RU" sz="1200">
              <a:latin typeface="Arial" panose="020B0604020202020204" pitchFamily="34" charset="0"/>
            </a:endParaRPr>
          </a:p>
          <a:p>
            <a:pPr eaLnBrk="1" hangingPunct="1"/>
            <a:r>
              <a:rPr lang="uk-UA" altLang="ru-RU" sz="2400">
                <a:latin typeface="Arial" panose="020B0604020202020204" pitchFamily="34" charset="0"/>
              </a:rPr>
              <a:t>           -  переробка побутових відходів;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uk-UA" altLang="ru-RU" sz="1200">
              <a:latin typeface="Arial" panose="020B0604020202020204" pitchFamily="34" charset="0"/>
            </a:endParaRPr>
          </a:p>
          <a:p>
            <a:pPr eaLnBrk="1" hangingPunct="1"/>
            <a:r>
              <a:rPr lang="uk-UA" altLang="ru-RU" sz="2400">
                <a:latin typeface="Arial" panose="020B0604020202020204" pitchFamily="34" charset="0"/>
              </a:rPr>
              <a:t>	-  інших видів діяльності, які не мають критичного 	негативного впливу на навколишнє середовище.</a:t>
            </a:r>
            <a:endParaRPr lang="ru-RU" altLang="ru-RU" sz="2400">
              <a:latin typeface="Arial" panose="020B0604020202020204" pitchFamily="34" charset="0"/>
            </a:endParaRPr>
          </a:p>
        </p:txBody>
      </p:sp>
      <p:pic>
        <p:nvPicPr>
          <p:cNvPr id="34822" name="Picture 7" descr="Герб утвержденный для печати на 220 измененный 2 пропорции">
            <a:extLst>
              <a:ext uri="{FF2B5EF4-FFF2-40B4-BE49-F238E27FC236}">
                <a16:creationId xmlns:a16="http://schemas.microsoft.com/office/drawing/2014/main" id="{E48C4FE8-F31B-8A4B-B6F9-C1E01797B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260350"/>
            <a:ext cx="10525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9">
            <a:extLst>
              <a:ext uri="{FF2B5EF4-FFF2-40B4-BE49-F238E27FC236}">
                <a16:creationId xmlns:a16="http://schemas.microsoft.com/office/drawing/2014/main" id="{B51DC3A9-8C95-7345-B990-C76ECDC99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196975"/>
            <a:ext cx="41052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Rectangle 2">
            <a:extLst>
              <a:ext uri="{FF2B5EF4-FFF2-40B4-BE49-F238E27FC236}">
                <a16:creationId xmlns:a16="http://schemas.microsoft.com/office/drawing/2014/main" id="{9C02AF09-31CD-214B-B4D9-FDCE92BAD9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7885113" cy="1033463"/>
          </a:xfrm>
        </p:spPr>
        <p:txBody>
          <a:bodyPr/>
          <a:lstStyle/>
          <a:p>
            <a:pPr eaLnBrk="1" hangingPunct="1"/>
            <a:r>
              <a:rPr lang="uk-UA" altLang="ru-RU" sz="4800" b="1" i="1">
                <a:solidFill>
                  <a:srgbClr val="0033CC"/>
                </a:solidFill>
                <a:latin typeface="Algerian" pitchFamily="82" charset="0"/>
              </a:rPr>
              <a:t>    </a:t>
            </a:r>
            <a:r>
              <a:rPr lang="uk-UA" altLang="ru-RU" sz="4000" b="1" i="1">
                <a:solidFill>
                  <a:srgbClr val="0033CC"/>
                </a:solidFill>
                <a:cs typeface="Arial" panose="020B0604020202020204" pitchFamily="34" charset="0"/>
              </a:rPr>
              <a:t>Обличчя громади</a:t>
            </a:r>
            <a:endParaRPr lang="ru-RU" altLang="ru-RU" sz="4000" b="1" i="1">
              <a:solidFill>
                <a:srgbClr val="0033CC"/>
              </a:solidFill>
              <a:cs typeface="Arial" panose="020B0604020202020204" pitchFamily="34" charset="0"/>
            </a:endParaRPr>
          </a:p>
        </p:txBody>
      </p:sp>
      <p:pic>
        <p:nvPicPr>
          <p:cNvPr id="35844" name="Picture 4">
            <a:extLst>
              <a:ext uri="{FF2B5EF4-FFF2-40B4-BE49-F238E27FC236}">
                <a16:creationId xmlns:a16="http://schemas.microsoft.com/office/drawing/2014/main" id="{D9D8D1C5-EE3D-D74A-8471-B838DB97B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13" y="3414713"/>
            <a:ext cx="28575" cy="2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5">
            <a:extLst>
              <a:ext uri="{FF2B5EF4-FFF2-40B4-BE49-F238E27FC236}">
                <a16:creationId xmlns:a16="http://schemas.microsoft.com/office/drawing/2014/main" id="{9C3412BB-24BA-5A4D-A6FD-A83294B77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13" y="3414713"/>
            <a:ext cx="28575" cy="2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A43856-A7D0-FD4C-B087-AAA91A791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20000"/>
          </a:blip>
          <a:srcRect/>
          <a:stretch>
            <a:fillRect/>
          </a:stretch>
        </p:blipFill>
        <p:spPr bwMode="auto">
          <a:xfrm>
            <a:off x="4427538" y="3860800"/>
            <a:ext cx="4032250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600000" algn="l" rotWithShape="0">
              <a:prstClr val="black">
                <a:alpha val="30000"/>
              </a:prstClr>
            </a:outerShdw>
          </a:effectLst>
        </p:spPr>
      </p:pic>
      <p:pic>
        <p:nvPicPr>
          <p:cNvPr id="35847" name="Picture 10" descr="Герб утвержденный для печати на 220 измененный 2 пропорции">
            <a:extLst>
              <a:ext uri="{FF2B5EF4-FFF2-40B4-BE49-F238E27FC236}">
                <a16:creationId xmlns:a16="http://schemas.microsoft.com/office/drawing/2014/main" id="{9AB7CC68-0A02-114D-B5D4-5E9936963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188913"/>
            <a:ext cx="10525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D3DA4EC9-ACB9-8A42-94CF-5905AA39F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contrast="10000"/>
          </a:blip>
          <a:srcRect/>
          <a:stretch>
            <a:fillRect/>
          </a:stretch>
        </p:blipFill>
        <p:spPr bwMode="auto">
          <a:xfrm>
            <a:off x="539750" y="1196975"/>
            <a:ext cx="3811588" cy="536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600000" algn="l" rotWithShape="0">
              <a:prstClr val="black">
                <a:alpha val="30000"/>
              </a:prstClr>
            </a:outerShdw>
          </a:effectLst>
        </p:spPr>
      </p:pic>
    </p:spTree>
  </p:cSld>
  <p:clrMapOvr>
    <a:masterClrMapping/>
  </p:clrMapOvr>
  <p:transition spd="slow"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2">
            <a:extLst>
              <a:ext uri="{FF2B5EF4-FFF2-40B4-BE49-F238E27FC236}">
                <a16:creationId xmlns:a16="http://schemas.microsoft.com/office/drawing/2014/main" id="{08910D2B-1B2F-1B46-999C-18BC592C6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25538"/>
            <a:ext cx="4176713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Rectangle 2">
            <a:extLst>
              <a:ext uri="{FF2B5EF4-FFF2-40B4-BE49-F238E27FC236}">
                <a16:creationId xmlns:a16="http://schemas.microsoft.com/office/drawing/2014/main" id="{072851FC-D9B3-434C-B6A3-CFAF50C27B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0"/>
            <a:ext cx="7885113" cy="1033463"/>
          </a:xfrm>
        </p:spPr>
        <p:txBody>
          <a:bodyPr/>
          <a:lstStyle/>
          <a:p>
            <a:pPr eaLnBrk="1" hangingPunct="1"/>
            <a:r>
              <a:rPr lang="uk-UA" altLang="ru-RU" sz="4000" b="1" i="1">
                <a:solidFill>
                  <a:srgbClr val="0033CC"/>
                </a:solidFill>
                <a:latin typeface="Algerian" pitchFamily="82" charset="0"/>
              </a:rPr>
              <a:t> </a:t>
            </a:r>
            <a:r>
              <a:rPr lang="uk-UA" altLang="ru-RU" sz="4000" b="1" i="1">
                <a:solidFill>
                  <a:srgbClr val="0033CC"/>
                </a:solidFill>
                <a:cs typeface="Arial" panose="020B0604020202020204" pitchFamily="34" charset="0"/>
              </a:rPr>
              <a:t>Обличчя громади</a:t>
            </a:r>
            <a:endParaRPr lang="ru-RU" altLang="ru-RU" sz="4800" b="1" i="1">
              <a:solidFill>
                <a:srgbClr val="0033CC"/>
              </a:solidFill>
              <a:latin typeface="Algerian" pitchFamily="82" charset="0"/>
            </a:endParaRPr>
          </a:p>
        </p:txBody>
      </p:sp>
      <p:pic>
        <p:nvPicPr>
          <p:cNvPr id="36868" name="Picture 4">
            <a:extLst>
              <a:ext uri="{FF2B5EF4-FFF2-40B4-BE49-F238E27FC236}">
                <a16:creationId xmlns:a16="http://schemas.microsoft.com/office/drawing/2014/main" id="{C4D9F139-0183-6E48-B55B-A35B7FF85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13" y="3414713"/>
            <a:ext cx="28575" cy="2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>
            <a:extLst>
              <a:ext uri="{FF2B5EF4-FFF2-40B4-BE49-F238E27FC236}">
                <a16:creationId xmlns:a16="http://schemas.microsoft.com/office/drawing/2014/main" id="{8D544738-A16F-2749-BFC2-283961418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13" y="3414713"/>
            <a:ext cx="28575" cy="2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79" name="Picture 11">
            <a:extLst>
              <a:ext uri="{FF2B5EF4-FFF2-40B4-BE49-F238E27FC236}">
                <a16:creationId xmlns:a16="http://schemas.microsoft.com/office/drawing/2014/main" id="{3E64484F-7F83-E244-98FC-5FEFF3152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14000" contrast="16000"/>
          </a:blip>
          <a:srcRect/>
          <a:stretch>
            <a:fillRect/>
          </a:stretch>
        </p:blipFill>
        <p:spPr bwMode="auto">
          <a:xfrm>
            <a:off x="323850" y="3933825"/>
            <a:ext cx="4176713" cy="273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600000" algn="l" rotWithShape="0">
              <a:prstClr val="black">
                <a:alpha val="30000"/>
              </a:prstClr>
            </a:outerShdw>
          </a:effectLst>
        </p:spPr>
      </p:pic>
      <p:pic>
        <p:nvPicPr>
          <p:cNvPr id="36871" name="Picture 8">
            <a:extLst>
              <a:ext uri="{FF2B5EF4-FFF2-40B4-BE49-F238E27FC236}">
                <a16:creationId xmlns:a16="http://schemas.microsoft.com/office/drawing/2014/main" id="{6FC4618D-B0E0-D342-B371-7B69701DC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933825"/>
            <a:ext cx="4146550" cy="268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9" descr="Герб утвержденный для печати на 220 измененный 2 пропорции">
            <a:extLst>
              <a:ext uri="{FF2B5EF4-FFF2-40B4-BE49-F238E27FC236}">
                <a16:creationId xmlns:a16="http://schemas.microsoft.com/office/drawing/2014/main" id="{ACA5BA37-ABF0-154A-8126-D65362F60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188913"/>
            <a:ext cx="10525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280" name="Picture 8">
            <a:extLst>
              <a:ext uri="{FF2B5EF4-FFF2-40B4-BE49-F238E27FC236}">
                <a16:creationId xmlns:a16="http://schemas.microsoft.com/office/drawing/2014/main" id="{EA21947D-0EFD-6C4C-A71C-E09A05377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2000" contrast="16000"/>
          </a:blip>
          <a:srcRect/>
          <a:stretch>
            <a:fillRect/>
          </a:stretch>
        </p:blipFill>
        <p:spPr bwMode="auto">
          <a:xfrm>
            <a:off x="323850" y="1125538"/>
            <a:ext cx="4141788" cy="26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600003" algn="l" rotWithShape="0">
              <a:srgbClr val="000000">
                <a:alpha val="39999"/>
              </a:srgbClr>
            </a:outerShdw>
          </a:effectLst>
        </p:spPr>
      </p:pic>
    </p:spTree>
  </p:cSld>
  <p:clrMapOvr>
    <a:masterClrMapping/>
  </p:clrMapOvr>
  <p:transition spd="slow"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0">
            <a:extLst>
              <a:ext uri="{FF2B5EF4-FFF2-40B4-BE49-F238E27FC236}">
                <a16:creationId xmlns:a16="http://schemas.microsoft.com/office/drawing/2014/main" id="{7A69EAC6-F8E0-3E40-B612-46047C5BE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38000"/>
          </a:blip>
          <a:srcRect/>
          <a:stretch>
            <a:fillRect/>
          </a:stretch>
        </p:blipFill>
        <p:spPr bwMode="auto">
          <a:xfrm>
            <a:off x="4572000" y="1052513"/>
            <a:ext cx="4248150" cy="271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82274" name="Rectangle 2">
            <a:extLst>
              <a:ext uri="{FF2B5EF4-FFF2-40B4-BE49-F238E27FC236}">
                <a16:creationId xmlns:a16="http://schemas.microsoft.com/office/drawing/2014/main" id="{A1A36087-6562-6041-BCB0-4DAB7BC21B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7786688" cy="117633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5400" b="1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lgerian" pitchFamily="82" charset="0"/>
              </a:rPr>
              <a:t> </a:t>
            </a:r>
            <a:r>
              <a:rPr lang="uk-UA" sz="4000" b="1" i="1" dirty="0">
                <a:solidFill>
                  <a:srgbClr val="0033CC"/>
                </a:solidFill>
                <a:cs typeface="Arial" pitchFamily="34" charset="0"/>
              </a:rPr>
              <a:t>Обличчя громади</a:t>
            </a:r>
            <a:endParaRPr lang="uk-UA" sz="4000" b="1" i="1" dirty="0">
              <a:solidFill>
                <a:srgbClr val="0033CC"/>
              </a:solidFill>
              <a:latin typeface="Algerian" pitchFamily="82" charset="0"/>
            </a:endParaRPr>
          </a:p>
        </p:txBody>
      </p:sp>
      <p:pic>
        <p:nvPicPr>
          <p:cNvPr id="37892" name="Picture 4">
            <a:extLst>
              <a:ext uri="{FF2B5EF4-FFF2-40B4-BE49-F238E27FC236}">
                <a16:creationId xmlns:a16="http://schemas.microsoft.com/office/drawing/2014/main" id="{D048D9F7-874E-014D-B907-7FCF7D413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13" y="3414713"/>
            <a:ext cx="28575" cy="2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5">
            <a:extLst>
              <a:ext uri="{FF2B5EF4-FFF2-40B4-BE49-F238E27FC236}">
                <a16:creationId xmlns:a16="http://schemas.microsoft.com/office/drawing/2014/main" id="{AD4B0E65-05DB-9F44-BD45-AF4648B2C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13" y="3414713"/>
            <a:ext cx="28575" cy="2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4" name="Rectangle 6">
            <a:extLst>
              <a:ext uri="{FF2B5EF4-FFF2-40B4-BE49-F238E27FC236}">
                <a16:creationId xmlns:a16="http://schemas.microsoft.com/office/drawing/2014/main" id="{006C31D0-D41B-E346-ADAE-CECE8BB2CD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8538" y="1844675"/>
            <a:ext cx="4572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uk-UA" altLang="ru-RU" sz="1800">
              <a:latin typeface="Arial" panose="020B0604020202020204" pitchFamily="34" charset="0"/>
            </a:endParaRPr>
          </a:p>
        </p:txBody>
      </p:sp>
      <p:pic>
        <p:nvPicPr>
          <p:cNvPr id="15" name="Picture 16">
            <a:extLst>
              <a:ext uri="{FF2B5EF4-FFF2-40B4-BE49-F238E27FC236}">
                <a16:creationId xmlns:a16="http://schemas.microsoft.com/office/drawing/2014/main" id="{1650DB11-C7AC-124C-BAB6-C88EAD87A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4000" contrast="22000"/>
          </a:blip>
          <a:srcRect/>
          <a:stretch>
            <a:fillRect/>
          </a:stretch>
        </p:blipFill>
        <p:spPr bwMode="auto">
          <a:xfrm>
            <a:off x="250825" y="3933825"/>
            <a:ext cx="4249738" cy="276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600000" algn="l" rotWithShape="0">
              <a:prstClr val="black">
                <a:alpha val="30000"/>
              </a:prstClr>
            </a:outerShdw>
          </a:effectLst>
        </p:spPr>
      </p:pic>
      <p:pic>
        <p:nvPicPr>
          <p:cNvPr id="37896" name="Picture 11" descr="фонтан">
            <a:extLst>
              <a:ext uri="{FF2B5EF4-FFF2-40B4-BE49-F238E27FC236}">
                <a16:creationId xmlns:a16="http://schemas.microsoft.com/office/drawing/2014/main" id="{09AC2A99-5E94-1848-B617-A32DDC5F1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10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933825"/>
            <a:ext cx="4176712" cy="276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Picture 11" descr="Герб утвержденный для печати на 220 измененный 2 пропорции">
            <a:extLst>
              <a:ext uri="{FF2B5EF4-FFF2-40B4-BE49-F238E27FC236}">
                <a16:creationId xmlns:a16="http://schemas.microsoft.com/office/drawing/2014/main" id="{AD1746CE-0682-4F46-A491-2031FB924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188913"/>
            <a:ext cx="10525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F7A1A4C5-DB90-0B48-A74F-8E1852A3B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2000" contrast="16000"/>
          </a:blip>
          <a:srcRect/>
          <a:stretch>
            <a:fillRect/>
          </a:stretch>
        </p:blipFill>
        <p:spPr bwMode="auto">
          <a:xfrm>
            <a:off x="250825" y="1052513"/>
            <a:ext cx="4176713" cy="271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600000" algn="l" rotWithShape="0">
              <a:prstClr val="black">
                <a:alpha val="30000"/>
              </a:prstClr>
            </a:outerShdw>
          </a:effectLst>
        </p:spPr>
      </p:pic>
    </p:spTree>
  </p:cSld>
  <p:clrMapOvr>
    <a:masterClrMapping/>
  </p:clrMapOvr>
  <p:transition spd="slow"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AF7104CD-32C9-EB4C-876F-0F29DB21CAE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23850" y="0"/>
            <a:ext cx="7885113" cy="1033463"/>
          </a:xfrm>
        </p:spPr>
        <p:txBody>
          <a:bodyPr/>
          <a:lstStyle/>
          <a:p>
            <a:pPr eaLnBrk="1" hangingPunct="1"/>
            <a:r>
              <a:rPr lang="uk-UA" altLang="ru-RU" sz="4000" b="1" i="1">
                <a:solidFill>
                  <a:srgbClr val="0033CC"/>
                </a:solidFill>
                <a:latin typeface="Algerian" pitchFamily="82" charset="0"/>
              </a:rPr>
              <a:t> </a:t>
            </a:r>
            <a:r>
              <a:rPr lang="uk-UA" altLang="ru-RU" sz="4000" b="1" i="1">
                <a:solidFill>
                  <a:srgbClr val="0033CC"/>
                </a:solidFill>
                <a:cs typeface="Arial" panose="020B0604020202020204" pitchFamily="34" charset="0"/>
              </a:rPr>
              <a:t>Обличчя громади</a:t>
            </a:r>
            <a:endParaRPr lang="ru-RU" altLang="ru-RU" sz="4800" b="1" i="1">
              <a:solidFill>
                <a:srgbClr val="0033CC"/>
              </a:solidFill>
              <a:latin typeface="Algerian" pitchFamily="82" charset="0"/>
            </a:endParaRPr>
          </a:p>
        </p:txBody>
      </p:sp>
      <p:pic>
        <p:nvPicPr>
          <p:cNvPr id="38915" name="Picture 4">
            <a:extLst>
              <a:ext uri="{FF2B5EF4-FFF2-40B4-BE49-F238E27FC236}">
                <a16:creationId xmlns:a16="http://schemas.microsoft.com/office/drawing/2014/main" id="{D910F9E1-8B16-9448-9EBB-99D34AC00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13" y="3414713"/>
            <a:ext cx="28575" cy="2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5">
            <a:extLst>
              <a:ext uri="{FF2B5EF4-FFF2-40B4-BE49-F238E27FC236}">
                <a16:creationId xmlns:a16="http://schemas.microsoft.com/office/drawing/2014/main" id="{2CF120E1-84DA-DC46-821F-66DB398D4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13" y="3414713"/>
            <a:ext cx="28575" cy="2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9">
            <a:extLst>
              <a:ext uri="{FF2B5EF4-FFF2-40B4-BE49-F238E27FC236}">
                <a16:creationId xmlns:a16="http://schemas.microsoft.com/office/drawing/2014/main" id="{9EEC10B0-27F2-D042-A9DC-66DA22CAA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4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25538"/>
            <a:ext cx="3960813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12">
            <a:extLst>
              <a:ext uri="{FF2B5EF4-FFF2-40B4-BE49-F238E27FC236}">
                <a16:creationId xmlns:a16="http://schemas.microsoft.com/office/drawing/2014/main" id="{F0668276-CE3E-7D45-8837-D0AD2C5B4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125538"/>
            <a:ext cx="4248150" cy="282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9" descr="Герб утвержденный для печати на 220 измененный 2 пропорции">
            <a:extLst>
              <a:ext uri="{FF2B5EF4-FFF2-40B4-BE49-F238E27FC236}">
                <a16:creationId xmlns:a16="http://schemas.microsoft.com/office/drawing/2014/main" id="{51D27AF1-C169-ED44-A099-9387223DD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188913"/>
            <a:ext cx="105251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Picture 9">
            <a:extLst>
              <a:ext uri="{FF2B5EF4-FFF2-40B4-BE49-F238E27FC236}">
                <a16:creationId xmlns:a16="http://schemas.microsoft.com/office/drawing/2014/main" id="{8E59A2BD-6560-4048-9BC5-5F5BD3418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4005263"/>
            <a:ext cx="4321175" cy="265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2B1DC000-DCAF-424C-81B8-394F4A8D25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7088" y="0"/>
            <a:ext cx="7170737" cy="1033463"/>
          </a:xfrm>
        </p:spPr>
        <p:txBody>
          <a:bodyPr/>
          <a:lstStyle/>
          <a:p>
            <a:pPr eaLnBrk="1" hangingPunct="1"/>
            <a:r>
              <a:rPr lang="uk-UA" altLang="ru-RU" sz="4000" b="1" i="1">
                <a:solidFill>
                  <a:srgbClr val="0033CC"/>
                </a:solidFill>
                <a:cs typeface="Arial" panose="020B0604020202020204" pitchFamily="34" charset="0"/>
              </a:rPr>
              <a:t>  Контакти:</a:t>
            </a:r>
            <a:endParaRPr lang="ru-RU" altLang="ru-RU" sz="4000" b="1" i="1">
              <a:solidFill>
                <a:srgbClr val="0033CC"/>
              </a:solidFill>
              <a:cs typeface="Arial" panose="020B0604020202020204" pitchFamily="34" charset="0"/>
            </a:endParaRPr>
          </a:p>
        </p:txBody>
      </p:sp>
      <p:pic>
        <p:nvPicPr>
          <p:cNvPr id="39939" name="Picture 4">
            <a:extLst>
              <a:ext uri="{FF2B5EF4-FFF2-40B4-BE49-F238E27FC236}">
                <a16:creationId xmlns:a16="http://schemas.microsoft.com/office/drawing/2014/main" id="{31036292-08A7-E64B-B74B-E0157400A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13" y="3414713"/>
            <a:ext cx="28575" cy="2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5">
            <a:extLst>
              <a:ext uri="{FF2B5EF4-FFF2-40B4-BE49-F238E27FC236}">
                <a16:creationId xmlns:a16="http://schemas.microsoft.com/office/drawing/2014/main" id="{4998DA7F-CB64-7A49-8CDC-1213B72DF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13" y="3414713"/>
            <a:ext cx="28575" cy="2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Прямоугольник 1">
            <a:extLst>
              <a:ext uri="{FF2B5EF4-FFF2-40B4-BE49-F238E27FC236}">
                <a16:creationId xmlns:a16="http://schemas.microsoft.com/office/drawing/2014/main" id="{5F27A445-9D19-934F-B8DA-E1E415DE04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888" y="1285875"/>
            <a:ext cx="6481762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76313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1pPr>
            <a:lvl2pPr marL="742950" indent="-285750" defTabSz="976313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2pPr>
            <a:lvl3pPr marL="1143000" indent="-228600" defTabSz="976313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3pPr>
            <a:lvl4pPr marL="1600200" indent="-228600" defTabSz="976313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4pPr>
            <a:lvl5pPr marL="2057400" indent="-228600" defTabSz="976313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5pPr>
            <a:lvl6pPr marL="2514600" indent="-228600" defTabSz="97631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6pPr>
            <a:lvl7pPr marL="2971800" indent="-228600" defTabSz="97631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7pPr>
            <a:lvl8pPr marL="3429000" indent="-228600" defTabSz="97631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8pPr>
            <a:lvl9pPr marL="3886200" indent="-228600" defTabSz="97631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uk-UA" altLang="ru-RU" sz="2400">
                <a:latin typeface="Arial" panose="020B0604020202020204" pitchFamily="34" charset="0"/>
              </a:rPr>
              <a:t>Виконавчий комітет </a:t>
            </a:r>
          </a:p>
          <a:p>
            <a:pPr algn="ctr" eaLnBrk="1" hangingPunct="1"/>
            <a:r>
              <a:rPr lang="uk-UA" altLang="ru-RU" sz="2400">
                <a:latin typeface="Arial" panose="020B0604020202020204" pitchFamily="34" charset="0"/>
              </a:rPr>
              <a:t>Покровської міської ради</a:t>
            </a:r>
          </a:p>
          <a:p>
            <a:pPr algn="ctr" eaLnBrk="1" hangingPunct="1"/>
            <a:r>
              <a:rPr lang="uk-UA" altLang="ru-RU" sz="2400">
                <a:latin typeface="Arial" panose="020B0604020202020204" pitchFamily="34" charset="0"/>
              </a:rPr>
              <a:t>вул. Центральна,48 </a:t>
            </a:r>
          </a:p>
          <a:p>
            <a:pPr algn="ctr" eaLnBrk="1" hangingPunct="1"/>
            <a:r>
              <a:rPr lang="uk-UA" altLang="ru-RU" sz="2400">
                <a:latin typeface="Arial" panose="020B0604020202020204" pitchFamily="34" charset="0"/>
              </a:rPr>
              <a:t>м. Покров </a:t>
            </a:r>
          </a:p>
          <a:p>
            <a:pPr algn="ctr" eaLnBrk="1" hangingPunct="1"/>
            <a:r>
              <a:rPr lang="uk-UA" altLang="ru-RU" sz="2400">
                <a:latin typeface="Arial" panose="020B0604020202020204" pitchFamily="34" charset="0"/>
              </a:rPr>
              <a:t>Дніпропетровська область </a:t>
            </a:r>
          </a:p>
          <a:p>
            <a:pPr algn="ctr" eaLnBrk="1" hangingPunct="1"/>
            <a:r>
              <a:rPr lang="uk-UA" altLang="ru-RU" sz="2400">
                <a:latin typeface="Arial" panose="020B0604020202020204" pitchFamily="34" charset="0"/>
              </a:rPr>
              <a:t>Україна 53300</a:t>
            </a:r>
          </a:p>
          <a:p>
            <a:pPr algn="ctr" eaLnBrk="1" hangingPunct="1"/>
            <a:r>
              <a:rPr lang="uk-UA" altLang="ru-RU" sz="2400">
                <a:latin typeface="Arial" panose="020B0604020202020204" pitchFamily="34" charset="0"/>
              </a:rPr>
              <a:t>т.(05667)430-35 </a:t>
            </a:r>
          </a:p>
          <a:p>
            <a:pPr algn="ctr" eaLnBrk="1" hangingPunct="1"/>
            <a:r>
              <a:rPr lang="uk-UA" altLang="ru-RU" sz="2400">
                <a:latin typeface="Arial" panose="020B0604020202020204" pitchFamily="34" charset="0"/>
              </a:rPr>
              <a:t>факс (05667)417-61 </a:t>
            </a:r>
            <a:endParaRPr lang="uk-UA" altLang="ru-RU" sz="2800" i="1">
              <a:latin typeface="Arial Narrow" panose="020B0604020202020204" pitchFamily="34" charset="0"/>
            </a:endParaRPr>
          </a:p>
          <a:p>
            <a:pPr algn="ctr" eaLnBrk="1" hangingPunct="1"/>
            <a:r>
              <a:rPr lang="en-US" altLang="ru-RU" sz="2400" i="1">
                <a:latin typeface="Arial Narrow" panose="020B0604020202020204" pitchFamily="34" charset="0"/>
              </a:rPr>
              <a:t>e-mail</a:t>
            </a:r>
            <a:r>
              <a:rPr lang="uk-UA" altLang="ru-RU" sz="2400" i="1">
                <a:latin typeface="Arial Narrow" panose="020B0604020202020204" pitchFamily="34" charset="0"/>
              </a:rPr>
              <a:t> : </a:t>
            </a:r>
            <a:r>
              <a:rPr lang="en-US" altLang="ru-RU" sz="2400" i="1">
                <a:latin typeface="Arial Narrow" panose="020B0604020202020204" pitchFamily="34" charset="0"/>
              </a:rPr>
              <a:t>info@pkrv.dp.gov.ua</a:t>
            </a:r>
            <a:endParaRPr lang="ru-RU" altLang="ru-RU" sz="2400">
              <a:latin typeface="Arial Narrow" panose="020B0604020202020204" pitchFamily="34" charset="0"/>
            </a:endParaRPr>
          </a:p>
          <a:p>
            <a:pPr algn="ctr" eaLnBrk="1" hangingPunct="1"/>
            <a:r>
              <a:rPr lang="en-US" altLang="ru-RU" sz="2400" i="1">
                <a:latin typeface="Arial Narrow" panose="020B0604020202020204" pitchFamily="34" charset="0"/>
                <a:hlinkClick r:id="rId3"/>
              </a:rPr>
              <a:t>www</a:t>
            </a:r>
            <a:r>
              <a:rPr lang="uk-UA" altLang="ru-RU" sz="2400" i="1">
                <a:latin typeface="Arial Narrow" panose="020B0604020202020204" pitchFamily="34" charset="0"/>
                <a:hlinkClick r:id="rId3"/>
              </a:rPr>
              <a:t>://</a:t>
            </a:r>
            <a:r>
              <a:rPr lang="en-US" altLang="ru-RU" sz="2400" i="1">
                <a:latin typeface="Arial Narrow" panose="020B0604020202020204" pitchFamily="34" charset="0"/>
                <a:hlinkClick r:id="rId3"/>
              </a:rPr>
              <a:t>pkrv.dp.gov</a:t>
            </a:r>
            <a:r>
              <a:rPr lang="uk-UA" altLang="ru-RU" sz="2400" i="1">
                <a:latin typeface="Arial Narrow" panose="020B0604020202020204" pitchFamily="34" charset="0"/>
                <a:hlinkClick r:id="rId3"/>
              </a:rPr>
              <a:t>.</a:t>
            </a:r>
            <a:r>
              <a:rPr lang="en-US" altLang="ru-RU" sz="2400" i="1">
                <a:latin typeface="Arial Narrow" panose="020B0604020202020204" pitchFamily="34" charset="0"/>
                <a:hlinkClick r:id="rId3"/>
              </a:rPr>
              <a:t>ua</a:t>
            </a:r>
            <a:endParaRPr lang="uk-UA" altLang="ru-RU" sz="2400" i="1">
              <a:latin typeface="Arial" panose="020B0604020202020204" pitchFamily="34" charset="0"/>
            </a:endParaRPr>
          </a:p>
          <a:p>
            <a:pPr algn="ctr" eaLnBrk="1" hangingPunct="1"/>
            <a:r>
              <a:rPr lang="uk-UA" altLang="ru-RU" sz="2400">
                <a:latin typeface="Arial" panose="020B0604020202020204" pitchFamily="34" charset="0"/>
              </a:rPr>
              <a:t>Міський голова Олександр Шаповал</a:t>
            </a:r>
            <a:endParaRPr lang="ru-RU" altLang="ru-RU" sz="2400">
              <a:latin typeface="Arial" panose="020B0604020202020204" pitchFamily="34" charset="0"/>
            </a:endParaRPr>
          </a:p>
        </p:txBody>
      </p:sp>
      <p:pic>
        <p:nvPicPr>
          <p:cNvPr id="39942" name="Picture 7" descr="Герб утвержденный для печати на 220 измененный 2 пропорции">
            <a:extLst>
              <a:ext uri="{FF2B5EF4-FFF2-40B4-BE49-F238E27FC236}">
                <a16:creationId xmlns:a16="http://schemas.microsoft.com/office/drawing/2014/main" id="{56506815-4B95-CE4F-BED3-FD49FED26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188913"/>
            <a:ext cx="10525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Text Box 7">
            <a:extLst>
              <a:ext uri="{FF2B5EF4-FFF2-40B4-BE49-F238E27FC236}">
                <a16:creationId xmlns:a16="http://schemas.microsoft.com/office/drawing/2014/main" id="{05E5210D-A69A-6248-913B-7DFF67217C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661025"/>
            <a:ext cx="871378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uk-UA" altLang="ru-RU" sz="3000" b="1" i="1">
                <a:solidFill>
                  <a:schemeClr val="hlink"/>
                </a:solidFill>
                <a:latin typeface="Arial" panose="020B0604020202020204" pitchFamily="34" charset="0"/>
              </a:rPr>
              <a:t>Ласкаво запрошуємо до </a:t>
            </a:r>
            <a:r>
              <a:rPr lang="uk-UA" altLang="ru-RU" sz="3000" b="1" i="1">
                <a:solidFill>
                  <a:srgbClr val="0033CC"/>
                </a:solidFill>
                <a:latin typeface="Arial" panose="020B0604020202020204" pitchFamily="34" charset="0"/>
              </a:rPr>
              <a:t>співробітництва</a:t>
            </a:r>
          </a:p>
        </p:txBody>
      </p:sp>
    </p:spTree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Группа 1">
            <a:extLst>
              <a:ext uri="{FF2B5EF4-FFF2-40B4-BE49-F238E27FC236}">
                <a16:creationId xmlns:a16="http://schemas.microsoft.com/office/drawing/2014/main" id="{D5CB65DE-A39B-3C41-B5E6-D7F3DAA6F634}"/>
              </a:ext>
            </a:extLst>
          </p:cNvPr>
          <p:cNvGrpSpPr>
            <a:grpSpLocks/>
          </p:cNvGrpSpPr>
          <p:nvPr/>
        </p:nvGrpSpPr>
        <p:grpSpPr bwMode="auto">
          <a:xfrm>
            <a:off x="2159000" y="3041650"/>
            <a:ext cx="7237413" cy="3816350"/>
            <a:chOff x="2101850" y="3171825"/>
            <a:chExt cx="6908800" cy="3686175"/>
          </a:xfrm>
        </p:grpSpPr>
        <p:pic>
          <p:nvPicPr>
            <p:cNvPr id="16393" name="Picture 3" descr="C:\Users\xxx\Desktop\карта 11 области орджоникидзе.bmp">
              <a:extLst>
                <a:ext uri="{FF2B5EF4-FFF2-40B4-BE49-F238E27FC236}">
                  <a16:creationId xmlns:a16="http://schemas.microsoft.com/office/drawing/2014/main" id="{3D1A57C7-FF6D-184A-908F-F2FCDA62FB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1850" y="3171825"/>
              <a:ext cx="6908800" cy="3686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4" name="Прямоугольник 2">
              <a:extLst>
                <a:ext uri="{FF2B5EF4-FFF2-40B4-BE49-F238E27FC236}">
                  <a16:creationId xmlns:a16="http://schemas.microsoft.com/office/drawing/2014/main" id="{0EB1E640-6F0B-F54D-8BE6-742B366CB5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2329" y="6299860"/>
              <a:ext cx="2235244" cy="383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100">
                  <a:solidFill>
                    <a:schemeClr val="tx1"/>
                  </a:solidFill>
                  <a:latin typeface="Algerian" pitchFamily="82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100">
                  <a:solidFill>
                    <a:schemeClr val="tx1"/>
                  </a:solidFill>
                  <a:latin typeface="Algerian" pitchFamily="82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100">
                  <a:solidFill>
                    <a:schemeClr val="tx1"/>
                  </a:solidFill>
                  <a:latin typeface="Algerian" pitchFamily="82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100">
                  <a:solidFill>
                    <a:schemeClr val="tx1"/>
                  </a:solidFill>
                  <a:latin typeface="Algerian" pitchFamily="82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100">
                  <a:solidFill>
                    <a:schemeClr val="tx1"/>
                  </a:solidFill>
                  <a:latin typeface="Algerian" pitchFamily="82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lgerian" pitchFamily="82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lgerian" pitchFamily="82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lgerian" pitchFamily="82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lgerian" pitchFamily="82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uk-UA" altLang="ru-RU" sz="2000">
                  <a:solidFill>
                    <a:schemeClr val="tx2"/>
                  </a:solidFill>
                </a:rPr>
                <a:t>порт в м. Нікополь</a:t>
              </a:r>
              <a:endParaRPr lang="ru-RU" altLang="ru-RU" sz="2000">
                <a:solidFill>
                  <a:schemeClr val="tx2"/>
                </a:solidFill>
              </a:endParaRPr>
            </a:p>
          </p:txBody>
        </p:sp>
        <p:sp>
          <p:nvSpPr>
            <p:cNvPr id="16395" name="Прямоугольник 4">
              <a:extLst>
                <a:ext uri="{FF2B5EF4-FFF2-40B4-BE49-F238E27FC236}">
                  <a16:creationId xmlns:a16="http://schemas.microsoft.com/office/drawing/2014/main" id="{A1897BDE-5977-A342-974B-42311F4A0D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55581" y="5758588"/>
              <a:ext cx="1662416" cy="383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100">
                  <a:solidFill>
                    <a:schemeClr val="tx1"/>
                  </a:solidFill>
                  <a:latin typeface="Algerian" pitchFamily="82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100">
                  <a:solidFill>
                    <a:schemeClr val="tx1"/>
                  </a:solidFill>
                  <a:latin typeface="Algerian" pitchFamily="82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100">
                  <a:solidFill>
                    <a:schemeClr val="tx1"/>
                  </a:solidFill>
                  <a:latin typeface="Algerian" pitchFamily="82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100">
                  <a:solidFill>
                    <a:schemeClr val="tx1"/>
                  </a:solidFill>
                  <a:latin typeface="Algerian" pitchFamily="82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100">
                  <a:solidFill>
                    <a:schemeClr val="tx1"/>
                  </a:solidFill>
                  <a:latin typeface="Algerian" pitchFamily="82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lgerian" pitchFamily="82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lgerian" pitchFamily="82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lgerian" pitchFamily="82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lgerian" pitchFamily="82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uk-UA" altLang="ru-RU" sz="2000">
                  <a:solidFill>
                    <a:schemeClr val="tx2"/>
                  </a:solidFill>
                </a:rPr>
                <a:t>м. Запоріжжя</a:t>
              </a:r>
              <a:endParaRPr lang="ru-RU" altLang="ru-RU" sz="2000">
                <a:solidFill>
                  <a:schemeClr val="tx2"/>
                </a:solidFill>
              </a:endParaRPr>
            </a:p>
          </p:txBody>
        </p:sp>
        <p:sp>
          <p:nvSpPr>
            <p:cNvPr id="16396" name="Прямоугольник 5">
              <a:extLst>
                <a:ext uri="{FF2B5EF4-FFF2-40B4-BE49-F238E27FC236}">
                  <a16:creationId xmlns:a16="http://schemas.microsoft.com/office/drawing/2014/main" id="{BB13154D-74CA-6047-AC1A-AF65CB9CD9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9580" y="3999834"/>
              <a:ext cx="1221428" cy="383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100">
                  <a:solidFill>
                    <a:schemeClr val="tx1"/>
                  </a:solidFill>
                  <a:latin typeface="Algerian" pitchFamily="82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100">
                  <a:solidFill>
                    <a:schemeClr val="tx1"/>
                  </a:solidFill>
                  <a:latin typeface="Algerian" pitchFamily="82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100">
                  <a:solidFill>
                    <a:schemeClr val="tx1"/>
                  </a:solidFill>
                  <a:latin typeface="Algerian" pitchFamily="82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100">
                  <a:solidFill>
                    <a:schemeClr val="tx1"/>
                  </a:solidFill>
                  <a:latin typeface="Algerian" pitchFamily="82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100">
                  <a:solidFill>
                    <a:schemeClr val="tx1"/>
                  </a:solidFill>
                  <a:latin typeface="Algerian" pitchFamily="82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lgerian" pitchFamily="82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lgerian" pitchFamily="82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lgerian" pitchFamily="82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lgerian" pitchFamily="82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uk-UA" altLang="ru-RU" sz="2000">
                  <a:solidFill>
                    <a:schemeClr val="tx2"/>
                  </a:solidFill>
                </a:rPr>
                <a:t>м. Дніпро</a:t>
              </a:r>
              <a:endParaRPr lang="ru-RU" altLang="ru-RU" sz="2000">
                <a:solidFill>
                  <a:schemeClr val="tx2"/>
                </a:solidFill>
              </a:endParaRPr>
            </a:p>
          </p:txBody>
        </p:sp>
        <p:sp>
          <p:nvSpPr>
            <p:cNvPr id="16397" name="Прямоугольник 6">
              <a:extLst>
                <a:ext uri="{FF2B5EF4-FFF2-40B4-BE49-F238E27FC236}">
                  <a16:creationId xmlns:a16="http://schemas.microsoft.com/office/drawing/2014/main" id="{609C3C18-D0C7-AC42-892A-D19EE935D8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5680" y="5583786"/>
              <a:ext cx="1796288" cy="383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100">
                  <a:solidFill>
                    <a:schemeClr val="tx1"/>
                  </a:solidFill>
                  <a:latin typeface="Algerian" pitchFamily="82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100">
                  <a:solidFill>
                    <a:schemeClr val="tx1"/>
                  </a:solidFill>
                  <a:latin typeface="Algerian" pitchFamily="82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100">
                  <a:solidFill>
                    <a:schemeClr val="tx1"/>
                  </a:solidFill>
                  <a:latin typeface="Algerian" pitchFamily="82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100">
                  <a:solidFill>
                    <a:schemeClr val="tx1"/>
                  </a:solidFill>
                  <a:latin typeface="Algerian" pitchFamily="82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100">
                  <a:solidFill>
                    <a:schemeClr val="tx1"/>
                  </a:solidFill>
                  <a:latin typeface="Algerian" pitchFamily="82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lgerian" pitchFamily="82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lgerian" pitchFamily="82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lgerian" pitchFamily="82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lgerian" pitchFamily="82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uk-UA" altLang="ru-RU" sz="2000">
                  <a:solidFill>
                    <a:srgbClr val="FF0000"/>
                  </a:solidFill>
                  <a:latin typeface="Arial" panose="020B0604020202020204" pitchFamily="34" charset="0"/>
                </a:rPr>
                <a:t>Покров</a:t>
              </a:r>
              <a:endParaRPr lang="ru-RU" altLang="ru-RU" sz="200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398" name="Прямоугольник 7">
              <a:extLst>
                <a:ext uri="{FF2B5EF4-FFF2-40B4-BE49-F238E27FC236}">
                  <a16:creationId xmlns:a16="http://schemas.microsoft.com/office/drawing/2014/main" id="{071C3EE8-F2E2-5F40-93A0-17868CA551C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285216">
              <a:off x="3990779" y="4998046"/>
              <a:ext cx="670467" cy="325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100">
                  <a:solidFill>
                    <a:schemeClr val="tx1"/>
                  </a:solidFill>
                  <a:latin typeface="Algerian" pitchFamily="82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100">
                  <a:solidFill>
                    <a:schemeClr val="tx1"/>
                  </a:solidFill>
                  <a:latin typeface="Algerian" pitchFamily="82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100">
                  <a:solidFill>
                    <a:schemeClr val="tx1"/>
                  </a:solidFill>
                  <a:latin typeface="Algerian" pitchFamily="82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100">
                  <a:solidFill>
                    <a:schemeClr val="tx1"/>
                  </a:solidFill>
                  <a:latin typeface="Algerian" pitchFamily="82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100">
                  <a:solidFill>
                    <a:schemeClr val="tx1"/>
                  </a:solidFill>
                  <a:latin typeface="Algerian" pitchFamily="82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lgerian" pitchFamily="82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lgerian" pitchFamily="82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lgerian" pitchFamily="82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lgerian" pitchFamily="82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uk-UA" altLang="ru-RU" sz="1600">
                  <a:solidFill>
                    <a:srgbClr val="002060"/>
                  </a:solidFill>
                </a:rPr>
                <a:t> </a:t>
              </a:r>
              <a:r>
                <a:rPr lang="uk-UA" altLang="ru-RU" sz="1400">
                  <a:solidFill>
                    <a:srgbClr val="002060"/>
                  </a:solidFill>
                  <a:latin typeface="Arial" panose="020B0604020202020204" pitchFamily="34" charset="0"/>
                </a:rPr>
                <a:t>Н11</a:t>
              </a:r>
              <a:endParaRPr lang="ru-RU" altLang="ru-RU" sz="1400">
                <a:solidFill>
                  <a:schemeClr val="bg2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399" name="Прямоугольник 8">
              <a:extLst>
                <a:ext uri="{FF2B5EF4-FFF2-40B4-BE49-F238E27FC236}">
                  <a16:creationId xmlns:a16="http://schemas.microsoft.com/office/drawing/2014/main" id="{9460D079-E1AD-834C-91AB-A15EC779FA7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55767">
              <a:off x="3185375" y="5907323"/>
              <a:ext cx="486450" cy="294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100">
                  <a:solidFill>
                    <a:schemeClr val="tx1"/>
                  </a:solidFill>
                  <a:latin typeface="Algerian" pitchFamily="82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100">
                  <a:solidFill>
                    <a:schemeClr val="tx1"/>
                  </a:solidFill>
                  <a:latin typeface="Algerian" pitchFamily="82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100">
                  <a:solidFill>
                    <a:schemeClr val="tx1"/>
                  </a:solidFill>
                  <a:latin typeface="Algerian" pitchFamily="82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100">
                  <a:solidFill>
                    <a:schemeClr val="tx1"/>
                  </a:solidFill>
                  <a:latin typeface="Algerian" pitchFamily="82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100">
                  <a:solidFill>
                    <a:schemeClr val="tx1"/>
                  </a:solidFill>
                  <a:latin typeface="Algerian" pitchFamily="82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lgerian" pitchFamily="82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lgerian" pitchFamily="82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lgerian" pitchFamily="82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lgerian" pitchFamily="82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uk-UA" altLang="ru-RU" sz="1400">
                  <a:solidFill>
                    <a:schemeClr val="tx2"/>
                  </a:solidFill>
                  <a:latin typeface="Arial" panose="020B0604020202020204" pitchFamily="34" charset="0"/>
                </a:rPr>
                <a:t>Н23</a:t>
              </a:r>
              <a:endParaRPr lang="ru-RU" altLang="ru-RU" sz="1400">
                <a:latin typeface="Arial" panose="020B0604020202020204" pitchFamily="34" charset="0"/>
              </a:endParaRPr>
            </a:p>
          </p:txBody>
        </p:sp>
        <p:sp>
          <p:nvSpPr>
            <p:cNvPr id="16400" name="Прямоугольник 9">
              <a:extLst>
                <a:ext uri="{FF2B5EF4-FFF2-40B4-BE49-F238E27FC236}">
                  <a16:creationId xmlns:a16="http://schemas.microsoft.com/office/drawing/2014/main" id="{767E4CB2-2548-DB4D-87DD-E3B82A7D709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616982">
              <a:off x="4953300" y="5648186"/>
              <a:ext cx="748977" cy="3250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100">
                  <a:solidFill>
                    <a:schemeClr val="tx1"/>
                  </a:solidFill>
                  <a:latin typeface="Algerian" pitchFamily="82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100">
                  <a:solidFill>
                    <a:schemeClr val="tx1"/>
                  </a:solidFill>
                  <a:latin typeface="Algerian" pitchFamily="82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100">
                  <a:solidFill>
                    <a:schemeClr val="tx1"/>
                  </a:solidFill>
                  <a:latin typeface="Algerian" pitchFamily="82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100">
                  <a:solidFill>
                    <a:schemeClr val="tx1"/>
                  </a:solidFill>
                  <a:latin typeface="Algerian" pitchFamily="82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100">
                  <a:solidFill>
                    <a:schemeClr val="tx1"/>
                  </a:solidFill>
                  <a:latin typeface="Algerian" pitchFamily="82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lgerian" pitchFamily="82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lgerian" pitchFamily="82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lgerian" pitchFamily="82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lgerian" pitchFamily="82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uk-UA" altLang="ru-RU" sz="1600">
                  <a:solidFill>
                    <a:srgbClr val="000099"/>
                  </a:solidFill>
                </a:rPr>
                <a:t> </a:t>
              </a:r>
              <a:r>
                <a:rPr lang="uk-UA" altLang="ru-RU" sz="1400">
                  <a:solidFill>
                    <a:srgbClr val="000099"/>
                  </a:solidFill>
                  <a:latin typeface="Arial" panose="020B0604020202020204" pitchFamily="34" charset="0"/>
                </a:rPr>
                <a:t>Н23</a:t>
              </a:r>
              <a:endParaRPr lang="ru-RU" altLang="ru-RU" sz="1400">
                <a:solidFill>
                  <a:srgbClr val="0000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401" name="Прямоугольник 10">
              <a:extLst>
                <a:ext uri="{FF2B5EF4-FFF2-40B4-BE49-F238E27FC236}">
                  <a16:creationId xmlns:a16="http://schemas.microsoft.com/office/drawing/2014/main" id="{46F27DAD-7089-984B-94E6-0F12FF32AEA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788239">
              <a:off x="4822940" y="5138535"/>
              <a:ext cx="492205" cy="290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100">
                  <a:solidFill>
                    <a:schemeClr val="tx1"/>
                  </a:solidFill>
                  <a:latin typeface="Algerian" pitchFamily="82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100">
                  <a:solidFill>
                    <a:schemeClr val="tx1"/>
                  </a:solidFill>
                  <a:latin typeface="Algerian" pitchFamily="82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100">
                  <a:solidFill>
                    <a:schemeClr val="tx1"/>
                  </a:solidFill>
                  <a:latin typeface="Algerian" pitchFamily="82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100">
                  <a:solidFill>
                    <a:schemeClr val="tx1"/>
                  </a:solidFill>
                  <a:latin typeface="Algerian" pitchFamily="82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100">
                  <a:solidFill>
                    <a:schemeClr val="tx1"/>
                  </a:solidFill>
                  <a:latin typeface="Algerian" pitchFamily="82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lgerian" pitchFamily="82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lgerian" pitchFamily="82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lgerian" pitchFamily="82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lgerian" pitchFamily="82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uk-UA" altLang="ru-RU" sz="1400">
                  <a:solidFill>
                    <a:schemeClr val="tx2"/>
                  </a:solidFill>
                  <a:latin typeface="Arial" panose="020B0604020202020204" pitchFamily="34" charset="0"/>
                </a:rPr>
                <a:t>Н08</a:t>
              </a:r>
              <a:endParaRPr lang="ru-RU" altLang="ru-RU" sz="1400">
                <a:latin typeface="Arial" panose="020B0604020202020204" pitchFamily="34" charset="0"/>
              </a:endParaRPr>
            </a:p>
          </p:txBody>
        </p:sp>
      </p:grpSp>
      <p:sp>
        <p:nvSpPr>
          <p:cNvPr id="16387" name="Rectangle 2">
            <a:extLst>
              <a:ext uri="{FF2B5EF4-FFF2-40B4-BE49-F238E27FC236}">
                <a16:creationId xmlns:a16="http://schemas.microsoft.com/office/drawing/2014/main" id="{F71D23D2-0261-864C-B9A8-00B2FAE60F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87450" y="0"/>
            <a:ext cx="6332538" cy="1033463"/>
          </a:xfrm>
        </p:spPr>
        <p:txBody>
          <a:bodyPr/>
          <a:lstStyle/>
          <a:p>
            <a:pPr eaLnBrk="1" hangingPunct="1"/>
            <a:r>
              <a:rPr lang="uk-UA" altLang="ru-RU" sz="5400" b="1">
                <a:solidFill>
                  <a:srgbClr val="0033CC"/>
                </a:solidFill>
                <a:latin typeface="Algerian" pitchFamily="82" charset="0"/>
              </a:rPr>
              <a:t> </a:t>
            </a:r>
            <a:r>
              <a:rPr lang="uk-UA" altLang="ru-RU" sz="4000" b="1" i="1">
                <a:solidFill>
                  <a:srgbClr val="0033CC"/>
                </a:solidFill>
                <a:cs typeface="Arial" panose="020B0604020202020204" pitchFamily="34" charset="0"/>
              </a:rPr>
              <a:t>Географія</a:t>
            </a:r>
            <a:endParaRPr lang="ru-RU" altLang="ru-RU" sz="4000" b="1" i="1">
              <a:solidFill>
                <a:srgbClr val="0033CC"/>
              </a:solidFill>
              <a:cs typeface="Arial" panose="020B0604020202020204" pitchFamily="34" charset="0"/>
            </a:endParaRPr>
          </a:p>
        </p:txBody>
      </p:sp>
      <p:pic>
        <p:nvPicPr>
          <p:cNvPr id="16388" name="Picture 4">
            <a:extLst>
              <a:ext uri="{FF2B5EF4-FFF2-40B4-BE49-F238E27FC236}">
                <a16:creationId xmlns:a16="http://schemas.microsoft.com/office/drawing/2014/main" id="{26054138-AA30-3647-AF79-38A4CBBBF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13" y="3414713"/>
            <a:ext cx="28575" cy="2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>
            <a:extLst>
              <a:ext uri="{FF2B5EF4-FFF2-40B4-BE49-F238E27FC236}">
                <a16:creationId xmlns:a16="http://schemas.microsoft.com/office/drawing/2014/main" id="{87B78531-10EE-9841-AF71-194091E6D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13" y="3414713"/>
            <a:ext cx="28575" cy="2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Text Box 9">
            <a:extLst>
              <a:ext uri="{FF2B5EF4-FFF2-40B4-BE49-F238E27FC236}">
                <a16:creationId xmlns:a16="http://schemas.microsoft.com/office/drawing/2014/main" id="{28B86256-B210-D247-BD18-71F1CDE233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" y="1285875"/>
            <a:ext cx="8994775" cy="274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ru-RU">
                <a:latin typeface="Arial" panose="020B0604020202020204" pitchFamily="34" charset="0"/>
              </a:rPr>
              <a:t>Місто розташоване на півдні Дніпропетровської області.</a:t>
            </a:r>
          </a:p>
          <a:p>
            <a:pPr eaLnBrk="1" hangingPunct="1"/>
            <a:r>
              <a:rPr lang="uk-UA" altLang="ru-RU">
                <a:latin typeface="Arial" panose="020B0604020202020204" pitchFamily="34" charset="0"/>
              </a:rPr>
              <a:t>Територія міста – 30 кв.км.</a:t>
            </a:r>
          </a:p>
          <a:p>
            <a:pPr eaLnBrk="1" hangingPunct="1">
              <a:buFont typeface="Wingdings" pitchFamily="2" charset="2"/>
              <a:buNone/>
            </a:pPr>
            <a:r>
              <a:rPr lang="uk-UA" altLang="ru-RU">
                <a:latin typeface="Arial" panose="020B0604020202020204" pitchFamily="34" charset="0"/>
              </a:rPr>
              <a:t>Через місто проходять:</a:t>
            </a:r>
          </a:p>
          <a:p>
            <a:pPr eaLnBrk="1" hangingPunct="1"/>
            <a:r>
              <a:rPr lang="uk-UA" altLang="ru-RU">
                <a:latin typeface="Arial" panose="020B0604020202020204" pitchFamily="34" charset="0"/>
              </a:rPr>
              <a:t>-  автомагістралі державного значення Запоріжжя - Кривий Ріг - Кіровоград та Запоріжжя – Херсон;</a:t>
            </a:r>
          </a:p>
          <a:p>
            <a:pPr eaLnBrk="1" hangingPunct="1"/>
            <a:r>
              <a:rPr lang="uk-UA" altLang="ru-RU">
                <a:latin typeface="Arial" panose="020B0604020202020204" pitchFamily="34" charset="0"/>
              </a:rPr>
              <a:t>-  державна залізна дорога Укрзалізниці.</a:t>
            </a:r>
          </a:p>
          <a:p>
            <a:pPr eaLnBrk="1" hangingPunct="1"/>
            <a:r>
              <a:rPr lang="uk-UA" altLang="ru-RU">
                <a:latin typeface="Arial" panose="020B0604020202020204" pitchFamily="34" charset="0"/>
              </a:rPr>
              <a:t>На відстані 29 км.- річковий </a:t>
            </a:r>
          </a:p>
          <a:p>
            <a:pPr eaLnBrk="1" hangingPunct="1"/>
            <a:r>
              <a:rPr lang="uk-UA" altLang="ru-RU">
                <a:latin typeface="Arial" panose="020B0604020202020204" pitchFamily="34" charset="0"/>
              </a:rPr>
              <a:t>порт в м. Нікополь</a:t>
            </a:r>
            <a:endParaRPr lang="ru-RU" altLang="ru-RU">
              <a:latin typeface="Arial" panose="020B0604020202020204" pitchFamily="34" charset="0"/>
            </a:endParaRPr>
          </a:p>
        </p:txBody>
      </p:sp>
      <p:pic>
        <p:nvPicPr>
          <p:cNvPr id="16391" name="Picture 17" descr="Герб утвержденный для печати на 220 измененный 2 пропорции">
            <a:extLst>
              <a:ext uri="{FF2B5EF4-FFF2-40B4-BE49-F238E27FC236}">
                <a16:creationId xmlns:a16="http://schemas.microsoft.com/office/drawing/2014/main" id="{88109606-327E-C043-A0C2-DE4CA147E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188913"/>
            <a:ext cx="10525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2" name="Text Box 28">
            <a:extLst>
              <a:ext uri="{FF2B5EF4-FFF2-40B4-BE49-F238E27FC236}">
                <a16:creationId xmlns:a16="http://schemas.microsoft.com/office/drawing/2014/main" id="{5FFABF58-3EEA-E04D-B8C4-9396AAC4D2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13" y="4797425"/>
            <a:ext cx="17351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>
                <a:solidFill>
                  <a:schemeClr val="tx2"/>
                </a:solidFill>
                <a:latin typeface="Arial" panose="020B0604020202020204" pitchFamily="34" charset="0"/>
              </a:rPr>
              <a:t>м. Кри</a:t>
            </a:r>
            <a:r>
              <a:rPr lang="uk-UA" altLang="ru-RU" sz="2000">
                <a:solidFill>
                  <a:schemeClr val="tx2"/>
                </a:solidFill>
                <a:latin typeface="Arial" panose="020B0604020202020204" pitchFamily="34" charset="0"/>
              </a:rPr>
              <a:t>вий Ріг</a:t>
            </a:r>
          </a:p>
        </p:txBody>
      </p:sp>
    </p:spTree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>
            <a:extLst>
              <a:ext uri="{FF2B5EF4-FFF2-40B4-BE49-F238E27FC236}">
                <a16:creationId xmlns:a16="http://schemas.microsoft.com/office/drawing/2014/main" id="{69F87148-F6F7-1C46-91D4-3B6F5FDF4D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4000" b="1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 </a:t>
            </a:r>
            <a:r>
              <a:rPr lang="uk-UA" sz="4000" b="1" i="1" dirty="0">
                <a:solidFill>
                  <a:srgbClr val="0033CC"/>
                </a:solidFill>
                <a:cs typeface="Arial" pitchFamily="34" charset="0"/>
              </a:rPr>
              <a:t>Демографія</a:t>
            </a:r>
            <a:endParaRPr lang="ru-RU" sz="4000" b="1" i="1" dirty="0">
              <a:solidFill>
                <a:srgbClr val="0033CC"/>
              </a:solidFill>
              <a:cs typeface="Arial" pitchFamily="34" charset="0"/>
            </a:endParaRPr>
          </a:p>
        </p:txBody>
      </p:sp>
      <p:graphicFrame>
        <p:nvGraphicFramePr>
          <p:cNvPr id="18460" name="Group 28">
            <a:extLst>
              <a:ext uri="{FF2B5EF4-FFF2-40B4-BE49-F238E27FC236}">
                <a16:creationId xmlns:a16="http://schemas.microsoft.com/office/drawing/2014/main" id="{E8CB5FE5-B33A-C34A-BC6F-F1DA1778F54A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1071563" y="1285875"/>
          <a:ext cx="7715250" cy="4991100"/>
        </p:xfrm>
        <a:graphic>
          <a:graphicData uri="http://schemas.openxmlformats.org/drawingml/2006/table">
            <a:tbl>
              <a:tblPr/>
              <a:tblGrid>
                <a:gridCol w="4092575">
                  <a:extLst>
                    <a:ext uri="{9D8B030D-6E8A-4147-A177-3AD203B41FA5}">
                      <a16:colId xmlns:a16="http://schemas.microsoft.com/office/drawing/2014/main" val="4016020891"/>
                    </a:ext>
                  </a:extLst>
                </a:gridCol>
                <a:gridCol w="1693862">
                  <a:extLst>
                    <a:ext uri="{9D8B030D-6E8A-4147-A177-3AD203B41FA5}">
                      <a16:colId xmlns:a16="http://schemas.microsoft.com/office/drawing/2014/main" val="757396218"/>
                    </a:ext>
                  </a:extLst>
                </a:gridCol>
                <a:gridCol w="1928813">
                  <a:extLst>
                    <a:ext uri="{9D8B030D-6E8A-4147-A177-3AD203B41FA5}">
                      <a16:colId xmlns:a16="http://schemas.microsoft.com/office/drawing/2014/main" val="3907520073"/>
                    </a:ext>
                  </a:extLst>
                </a:gridCol>
              </a:tblGrid>
              <a:tr h="5762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uk-UA" altLang="ru-RU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Постійне населення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uk-UA" altLang="ru-RU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 яких :</a:t>
                      </a:r>
                      <a:endParaRPr kumimoji="0" lang="ru-RU" altLang="ru-RU" sz="16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699" marB="4569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uk-UA" altLang="ru-RU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 </a:t>
                      </a:r>
                      <a:r>
                        <a:rPr kumimoji="0" lang="uk-UA" altLang="ru-RU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uk-UA" alt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тис. осіб</a:t>
                      </a:r>
                      <a:endParaRPr kumimoji="0" lang="ru-RU" alt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699" marB="4569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7005164"/>
                  </a:ext>
                </a:extLst>
              </a:tr>
              <a:tr h="5619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uk-UA" altLang="ru-RU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чоловіки</a:t>
                      </a:r>
                      <a:endParaRPr kumimoji="0" lang="ru-RU" altLang="ru-RU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699" marB="4569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uk-UA" altLang="ru-RU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18,9</a:t>
                      </a:r>
                      <a:endParaRPr kumimoji="0" lang="ru-RU" altLang="ru-RU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699" marB="4569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uk-UA" altLang="ru-RU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46%</a:t>
                      </a:r>
                      <a:endParaRPr kumimoji="0" lang="ru-RU" altLang="ru-RU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699" marB="4569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3911006"/>
                  </a:ext>
                </a:extLst>
              </a:tr>
              <a:tr h="5095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uk-UA" altLang="ru-RU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жінки</a:t>
                      </a:r>
                      <a:endParaRPr kumimoji="0" lang="ru-RU" altLang="ru-RU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699" marB="4569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uk-UA" altLang="ru-RU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22,5</a:t>
                      </a:r>
                      <a:endParaRPr kumimoji="0" lang="ru-RU" altLang="ru-RU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699" marB="4569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uk-UA" altLang="ru-RU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54%</a:t>
                      </a:r>
                      <a:endParaRPr kumimoji="0" lang="ru-RU" altLang="ru-RU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699" marB="4569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3297170"/>
                  </a:ext>
                </a:extLst>
              </a:tr>
              <a:tr h="4968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uk-UA" altLang="ru-RU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діти </a:t>
                      </a:r>
                      <a:r>
                        <a:rPr kumimoji="0" lang="en-US" altLang="ru-RU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</a:t>
                      </a:r>
                      <a:r>
                        <a:rPr kumimoji="0" lang="uk-UA" altLang="ru-RU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16р.</a:t>
                      </a:r>
                      <a:r>
                        <a:rPr kumimoji="0" lang="ru-RU" altLang="ru-RU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91437" marR="91437" marT="45699" marB="4569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uk-UA" altLang="ru-RU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6,0</a:t>
                      </a:r>
                      <a:endParaRPr kumimoji="0" lang="ru-RU" altLang="ru-RU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699" marB="4569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uk-UA" altLang="ru-RU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15%</a:t>
                      </a:r>
                      <a:endParaRPr kumimoji="0" lang="ru-RU" altLang="ru-RU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699" marB="4569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6471078"/>
                  </a:ext>
                </a:extLst>
              </a:tr>
              <a:tr h="5619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uk-UA" altLang="ru-RU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віком 16-59р.</a:t>
                      </a:r>
                      <a:endParaRPr kumimoji="0" lang="ru-RU" altLang="ru-RU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699" marB="4569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uk-UA" altLang="ru-RU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25,4</a:t>
                      </a:r>
                      <a:endParaRPr kumimoji="0" lang="ru-RU" altLang="ru-RU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699" marB="4569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uk-UA" altLang="ru-RU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61%</a:t>
                      </a:r>
                      <a:endParaRPr kumimoji="0" lang="ru-RU" altLang="ru-RU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699" marB="4569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7795977"/>
                  </a:ext>
                </a:extLst>
              </a:tr>
              <a:tr h="5889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uk-UA" altLang="ru-RU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працездатного віку</a:t>
                      </a:r>
                      <a:endParaRPr kumimoji="0" lang="ru-RU" altLang="ru-RU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699" marB="4569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uk-UA" altLang="ru-RU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26,1</a:t>
                      </a:r>
                      <a:endParaRPr kumimoji="0" lang="ru-RU" altLang="ru-RU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699" marB="4569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uk-UA" altLang="ru-RU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63%</a:t>
                      </a:r>
                      <a:endParaRPr kumimoji="0" lang="ru-RU" altLang="ru-RU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699" marB="4569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7501615"/>
                  </a:ext>
                </a:extLst>
              </a:tr>
              <a:tr h="6953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uk-UA" altLang="ru-RU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Середній вік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uk-UA" altLang="ru-RU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 т.ч. :</a:t>
                      </a:r>
                      <a:endParaRPr kumimoji="0" lang="ru-RU" altLang="ru-RU" sz="16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uk-UA" altLang="ru-RU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  <a:r>
                        <a:rPr kumimoji="0" lang="uk-UA" altLang="ru-RU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uk-UA" altLang="ru-RU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роки</a:t>
                      </a:r>
                      <a:endParaRPr kumimoji="0" lang="ru-RU" altLang="ru-RU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7" marB="4571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4052009"/>
                  </a:ext>
                </a:extLst>
              </a:tr>
              <a:tr h="8334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uk-UA" altLang="ru-RU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чоловіків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uk-UA" altLang="ru-RU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жінок</a:t>
                      </a:r>
                      <a:endParaRPr kumimoji="0" lang="ru-RU" altLang="ru-RU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uk-UA" altLang="ru-RU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r>
                        <a:rPr kumimoji="0" lang="uk-UA" altLang="ru-RU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uk-UA" altLang="ru-RU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років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uk-UA" altLang="ru-RU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</a:t>
                      </a:r>
                      <a:r>
                        <a:rPr kumimoji="0" lang="uk-UA" altLang="ru-RU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uk-UA" altLang="ru-RU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роки</a:t>
                      </a:r>
                      <a:endParaRPr kumimoji="0" lang="ru-RU" altLang="ru-RU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7" marB="4571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5943256"/>
                  </a:ext>
                </a:extLst>
              </a:tr>
            </a:tbl>
          </a:graphicData>
        </a:graphic>
      </p:graphicFrame>
      <p:pic>
        <p:nvPicPr>
          <p:cNvPr id="17433" name="Picture 4">
            <a:extLst>
              <a:ext uri="{FF2B5EF4-FFF2-40B4-BE49-F238E27FC236}">
                <a16:creationId xmlns:a16="http://schemas.microsoft.com/office/drawing/2014/main" id="{915D1304-DC9E-364D-8C69-B27B5D647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13" y="3414713"/>
            <a:ext cx="28575" cy="2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4" name="Picture 5">
            <a:extLst>
              <a:ext uri="{FF2B5EF4-FFF2-40B4-BE49-F238E27FC236}">
                <a16:creationId xmlns:a16="http://schemas.microsoft.com/office/drawing/2014/main" id="{0BDE3B95-16BC-D841-8478-F81176975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13" y="3414713"/>
            <a:ext cx="28575" cy="2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5" name="Picture 28" descr="Герб утвержденный для печати на 220 измененный 2 пропорции">
            <a:extLst>
              <a:ext uri="{FF2B5EF4-FFF2-40B4-BE49-F238E27FC236}">
                <a16:creationId xmlns:a16="http://schemas.microsoft.com/office/drawing/2014/main" id="{8B9CAF5D-0E3B-544E-A5C0-A220181EA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188913"/>
            <a:ext cx="10525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>
            <a:extLst>
              <a:ext uri="{FF2B5EF4-FFF2-40B4-BE49-F238E27FC236}">
                <a16:creationId xmlns:a16="http://schemas.microsoft.com/office/drawing/2014/main" id="{1FAB2E29-18D6-9F45-98E5-1839711600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4000" b="1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 </a:t>
            </a:r>
            <a:r>
              <a:rPr lang="uk-UA" sz="4000" b="1" i="1" dirty="0">
                <a:solidFill>
                  <a:srgbClr val="0033CC"/>
                </a:solidFill>
                <a:cs typeface="Arial" pitchFamily="34" charset="0"/>
              </a:rPr>
              <a:t>Демографія</a:t>
            </a:r>
            <a:endParaRPr lang="ru-RU" sz="4000" b="1" i="1" dirty="0">
              <a:solidFill>
                <a:srgbClr val="0033CC"/>
              </a:solidFill>
              <a:cs typeface="Arial" pitchFamily="34" charset="0"/>
            </a:endParaRPr>
          </a:p>
        </p:txBody>
      </p:sp>
      <p:pic>
        <p:nvPicPr>
          <p:cNvPr id="18435" name="Picture 4">
            <a:extLst>
              <a:ext uri="{FF2B5EF4-FFF2-40B4-BE49-F238E27FC236}">
                <a16:creationId xmlns:a16="http://schemas.microsoft.com/office/drawing/2014/main" id="{0C74E86D-83D5-4145-A2AB-E1085E3F7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13" y="3414713"/>
            <a:ext cx="28575" cy="2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5">
            <a:extLst>
              <a:ext uri="{FF2B5EF4-FFF2-40B4-BE49-F238E27FC236}">
                <a16:creationId xmlns:a16="http://schemas.microsoft.com/office/drawing/2014/main" id="{83383AC0-E323-B849-B00B-57AD8C975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13" y="3414713"/>
            <a:ext cx="28575" cy="2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8453" name="Group 21">
            <a:extLst>
              <a:ext uri="{FF2B5EF4-FFF2-40B4-BE49-F238E27FC236}">
                <a16:creationId xmlns:a16="http://schemas.microsoft.com/office/drawing/2014/main" id="{0D23217B-D92C-804D-B3B7-5E94F165126C}"/>
              </a:ext>
            </a:extLst>
          </p:cNvPr>
          <p:cNvGraphicFramePr>
            <a:graphicFrameLocks noGrp="1"/>
          </p:cNvGraphicFramePr>
          <p:nvPr/>
        </p:nvGraphicFramePr>
        <p:xfrm>
          <a:off x="1000125" y="1857375"/>
          <a:ext cx="7643813" cy="4184650"/>
        </p:xfrm>
        <a:graphic>
          <a:graphicData uri="http://schemas.openxmlformats.org/drawingml/2006/table">
            <a:tbl>
              <a:tblPr/>
              <a:tblGrid>
                <a:gridCol w="3895725">
                  <a:extLst>
                    <a:ext uri="{9D8B030D-6E8A-4147-A177-3AD203B41FA5}">
                      <a16:colId xmlns:a16="http://schemas.microsoft.com/office/drawing/2014/main" val="2636764584"/>
                    </a:ext>
                  </a:extLst>
                </a:gridCol>
                <a:gridCol w="2244725">
                  <a:extLst>
                    <a:ext uri="{9D8B030D-6E8A-4147-A177-3AD203B41FA5}">
                      <a16:colId xmlns:a16="http://schemas.microsoft.com/office/drawing/2014/main" val="909968281"/>
                    </a:ext>
                  </a:extLst>
                </a:gridCol>
                <a:gridCol w="1503363">
                  <a:extLst>
                    <a:ext uri="{9D8B030D-6E8A-4147-A177-3AD203B41FA5}">
                      <a16:colId xmlns:a16="http://schemas.microsoft.com/office/drawing/2014/main" val="3560364078"/>
                    </a:ext>
                  </a:extLst>
                </a:gridCol>
              </a:tblGrid>
              <a:tr h="371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uk-UA" altLang="ru-RU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Працевлаштовані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ru-RU" alt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699" marB="4569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uk-UA" altLang="ru-RU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12,5 тис.осіб</a:t>
                      </a:r>
                      <a:endParaRPr kumimoji="0" lang="ru-RU" altLang="ru-RU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699" marB="4569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uk-UA" altLang="ru-RU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28%</a:t>
                      </a:r>
                      <a:endParaRPr kumimoji="0" lang="ru-RU" altLang="ru-RU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699" marB="4569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6172333"/>
                  </a:ext>
                </a:extLst>
              </a:tr>
              <a:tr h="371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uk-UA" altLang="ru-RU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Пенсіонери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ru-RU" alt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699" marB="4569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uk-UA" altLang="ru-RU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12,3 тис.осіб</a:t>
                      </a:r>
                      <a:endParaRPr kumimoji="0" lang="ru-RU" altLang="ru-RU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699" marB="4569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uk-UA" altLang="ru-RU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27%</a:t>
                      </a:r>
                      <a:endParaRPr kumimoji="0" lang="ru-RU" altLang="ru-RU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7" marR="91437" marT="45699" marB="4569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5452880"/>
                  </a:ext>
                </a:extLst>
              </a:tr>
              <a:tr h="371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uk-UA" altLang="ru-RU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Середньомісячний розмір заробітної плати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ru-RU" alt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uk-UA" altLang="ru-RU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6315</a:t>
                      </a:r>
                      <a:r>
                        <a:rPr kumimoji="0" lang="uk-UA" altLang="ru-RU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uk-UA" altLang="ru-RU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грн.</a:t>
                      </a:r>
                      <a:endParaRPr kumimoji="0" lang="ru-RU" altLang="ru-RU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7" marB="4571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838500"/>
                  </a:ext>
                </a:extLst>
              </a:tr>
              <a:tr h="371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uk-UA" altLang="ru-RU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Середньомісячний розмір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uk-UA" altLang="ru-RU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пенсії за віком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ru-RU" alt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uk-UA" altLang="ru-RU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2654</a:t>
                      </a:r>
                      <a:r>
                        <a:rPr kumimoji="0" lang="uk-UA" altLang="ru-RU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uk-UA" altLang="ru-RU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грн.</a:t>
                      </a:r>
                      <a:endParaRPr kumimoji="0" lang="ru-RU" altLang="ru-RU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7" marB="4571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91267"/>
                  </a:ext>
                </a:extLst>
              </a:tr>
              <a:tr h="371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uk-UA" altLang="ru-RU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Рівень безробіття</a:t>
                      </a:r>
                      <a:endParaRPr kumimoji="0" lang="ru-RU" altLang="ru-RU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uk-UA" altLang="ru-RU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2,4%</a:t>
                      </a:r>
                      <a:endParaRPr kumimoji="0" lang="ru-RU" altLang="ru-RU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1831564"/>
                  </a:ext>
                </a:extLst>
              </a:tr>
            </a:tbl>
          </a:graphicData>
        </a:graphic>
      </p:graphicFrame>
      <p:pic>
        <p:nvPicPr>
          <p:cNvPr id="18450" name="Picture 19" descr="Герб утвержденный для печати на 220 измененный 2 пропорции">
            <a:extLst>
              <a:ext uri="{FF2B5EF4-FFF2-40B4-BE49-F238E27FC236}">
                <a16:creationId xmlns:a16="http://schemas.microsoft.com/office/drawing/2014/main" id="{A190D1C0-4345-7148-8708-349B1D35A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188913"/>
            <a:ext cx="10525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>
            <a:extLst>
              <a:ext uri="{FF2B5EF4-FFF2-40B4-BE49-F238E27FC236}">
                <a16:creationId xmlns:a16="http://schemas.microsoft.com/office/drawing/2014/main" id="{2E854944-ECD2-5242-8988-F44388C0B6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16013" y="0"/>
            <a:ext cx="6548437" cy="10334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4000" b="1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 </a:t>
            </a:r>
            <a:r>
              <a:rPr lang="uk-UA" sz="4000" b="1" i="1" dirty="0">
                <a:solidFill>
                  <a:srgbClr val="0033CC"/>
                </a:solidFill>
                <a:cs typeface="Arial" pitchFamily="34" charset="0"/>
              </a:rPr>
              <a:t>Економіка</a:t>
            </a:r>
            <a:endParaRPr lang="ru-RU" sz="4000" b="1" i="1" dirty="0">
              <a:solidFill>
                <a:srgbClr val="0033CC"/>
              </a:solidFill>
              <a:cs typeface="Arial" pitchFamily="34" charset="0"/>
            </a:endParaRPr>
          </a:p>
        </p:txBody>
      </p:sp>
      <p:pic>
        <p:nvPicPr>
          <p:cNvPr id="19459" name="Picture 4">
            <a:extLst>
              <a:ext uri="{FF2B5EF4-FFF2-40B4-BE49-F238E27FC236}">
                <a16:creationId xmlns:a16="http://schemas.microsoft.com/office/drawing/2014/main" id="{09B8735A-DB46-2542-82B2-CDD49C8B8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13" y="3414713"/>
            <a:ext cx="28575" cy="2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5">
            <a:extLst>
              <a:ext uri="{FF2B5EF4-FFF2-40B4-BE49-F238E27FC236}">
                <a16:creationId xmlns:a16="http://schemas.microsoft.com/office/drawing/2014/main" id="{4F042D01-C031-8D45-89FF-8316BEA22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13" y="3414713"/>
            <a:ext cx="28575" cy="2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 Box 7">
            <a:extLst>
              <a:ext uri="{FF2B5EF4-FFF2-40B4-BE49-F238E27FC236}">
                <a16:creationId xmlns:a16="http://schemas.microsoft.com/office/drawing/2014/main" id="{E95C9B4F-7299-D640-A1A5-371797998C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341438"/>
            <a:ext cx="838835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ru-RU" sz="2400"/>
              <a:t>      </a:t>
            </a:r>
            <a:r>
              <a:rPr lang="uk-UA" altLang="ru-RU">
                <a:latin typeface="Arial" panose="020B0604020202020204" pitchFamily="34" charset="0"/>
              </a:rPr>
              <a:t>Ключовими галузями економіки міста є добувна, хімічна промисловості та машинобудування. Річний обсяг реалізованої промислової продукції – 1,9 млд.грн.  ( 240 млн. </a:t>
            </a:r>
            <a:r>
              <a:rPr lang="ru-RU" altLang="ru-RU">
                <a:latin typeface="Arial" panose="020B0604020202020204" pitchFamily="34" charset="0"/>
              </a:rPr>
              <a:t>USD </a:t>
            </a:r>
            <a:r>
              <a:rPr lang="uk-UA" altLang="ru-RU">
                <a:latin typeface="Arial" panose="020B0604020202020204" pitchFamily="34" charset="0"/>
              </a:rPr>
              <a:t>).</a:t>
            </a:r>
            <a:endParaRPr lang="ru-RU" altLang="ru-RU">
              <a:latin typeface="Arial" panose="020B0604020202020204" pitchFamily="34" charset="0"/>
            </a:endParaRPr>
          </a:p>
        </p:txBody>
      </p:sp>
      <p:pic>
        <p:nvPicPr>
          <p:cNvPr id="151560" name="Picture 8">
            <a:extLst>
              <a:ext uri="{FF2B5EF4-FFF2-40B4-BE49-F238E27FC236}">
                <a16:creationId xmlns:a16="http://schemas.microsoft.com/office/drawing/2014/main" id="{368B47BE-7F23-9040-AE69-1D2676415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32000"/>
          </a:blip>
          <a:srcRect/>
          <a:stretch>
            <a:fillRect/>
          </a:stretch>
        </p:blipFill>
        <p:spPr bwMode="auto">
          <a:xfrm>
            <a:off x="4787900" y="3394075"/>
            <a:ext cx="4213225" cy="334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600000" algn="l" rotWithShape="0">
              <a:prstClr val="black">
                <a:alpha val="50000"/>
              </a:prstClr>
            </a:outerShdw>
          </a:effectLst>
        </p:spPr>
      </p:pic>
      <p:sp>
        <p:nvSpPr>
          <p:cNvPr id="19463" name="Text Box 9">
            <a:extLst>
              <a:ext uri="{FF2B5EF4-FFF2-40B4-BE49-F238E27FC236}">
                <a16:creationId xmlns:a16="http://schemas.microsoft.com/office/drawing/2014/main" id="{4C9F9528-7AB3-9841-89BF-D1482D35E3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3429000"/>
            <a:ext cx="4032250" cy="297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ru-RU">
                <a:latin typeface="Arial" panose="020B0604020202020204" pitchFamily="34" charset="0"/>
              </a:rPr>
              <a:t>марганцеві концентрати металургійним підприємствам України та зарубіжжя.  </a:t>
            </a:r>
          </a:p>
          <a:p>
            <a:pPr eaLnBrk="1" hangingPunct="1"/>
            <a:r>
              <a:rPr lang="uk-UA" altLang="ru-RU">
                <a:latin typeface="Arial" panose="020B0604020202020204" pitchFamily="34" charset="0"/>
              </a:rPr>
              <a:t>На комбінаті працює </a:t>
            </a:r>
          </a:p>
          <a:p>
            <a:pPr eaLnBrk="1" hangingPunct="1"/>
            <a:r>
              <a:rPr lang="uk-UA" altLang="ru-RU">
                <a:latin typeface="Arial" panose="020B0604020202020204" pitchFamily="34" charset="0"/>
              </a:rPr>
              <a:t>5,5 тис. робітників. </a:t>
            </a:r>
          </a:p>
          <a:p>
            <a:pPr eaLnBrk="1" hangingPunct="1"/>
            <a:r>
              <a:rPr lang="uk-UA" altLang="ru-RU">
                <a:latin typeface="Arial" panose="020B0604020202020204" pitchFamily="34" charset="0"/>
              </a:rPr>
              <a:t>Питома вага в загальноміському обсязі реалізованої промислової </a:t>
            </a:r>
          </a:p>
          <a:p>
            <a:pPr eaLnBrk="1" hangingPunct="1"/>
            <a:r>
              <a:rPr lang="uk-UA" altLang="ru-RU">
                <a:latin typeface="Arial" panose="020B0604020202020204" pitchFamily="34" charset="0"/>
              </a:rPr>
              <a:t>продукції складає 18,8% </a:t>
            </a:r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19464" name="Text Box 11">
            <a:extLst>
              <a:ext uri="{FF2B5EF4-FFF2-40B4-BE49-F238E27FC236}">
                <a16:creationId xmlns:a16="http://schemas.microsoft.com/office/drawing/2014/main" id="{50B19A79-9A23-0A4C-AAEF-CD2E5319E1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2492375"/>
            <a:ext cx="82296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ru-RU">
                <a:latin typeface="Arial" panose="020B0604020202020204" pitchFamily="34" charset="0"/>
              </a:rPr>
              <a:t>Містоутворююче підприємство  АТ “Покровський гірничо-збагачувальний комбінат ” видобуває марганцеві руди відкритим способом, виробляє та реалізує </a:t>
            </a:r>
            <a:endParaRPr lang="ru-RU" altLang="ru-RU">
              <a:latin typeface="Arial" panose="020B0604020202020204" pitchFamily="34" charset="0"/>
            </a:endParaRPr>
          </a:p>
        </p:txBody>
      </p:sp>
      <p:pic>
        <p:nvPicPr>
          <p:cNvPr id="19465" name="Picture 11" descr="Герб утвержденный для печати на 220 измененный 2 пропорции">
            <a:extLst>
              <a:ext uri="{FF2B5EF4-FFF2-40B4-BE49-F238E27FC236}">
                <a16:creationId xmlns:a16="http://schemas.microsoft.com/office/drawing/2014/main" id="{5EE20EAC-61FB-A74D-8D15-BCC48556D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188913"/>
            <a:ext cx="10525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382CC803-E272-F244-8015-D87B95D489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71550" y="0"/>
            <a:ext cx="6548438" cy="115411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4000" b="1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 </a:t>
            </a:r>
            <a:r>
              <a:rPr lang="uk-UA" sz="4000" b="1" i="1" dirty="0">
                <a:solidFill>
                  <a:srgbClr val="0033CC"/>
                </a:solidFill>
                <a:cs typeface="Arial" pitchFamily="34" charset="0"/>
              </a:rPr>
              <a:t>Економіка</a:t>
            </a:r>
            <a:endParaRPr lang="ru-RU" sz="4000" b="1" i="1" dirty="0">
              <a:solidFill>
                <a:srgbClr val="0033CC"/>
              </a:solidFill>
              <a:cs typeface="Arial" pitchFamily="34" charset="0"/>
            </a:endParaRPr>
          </a:p>
        </p:txBody>
      </p:sp>
      <p:pic>
        <p:nvPicPr>
          <p:cNvPr id="20483" name="Picture 4">
            <a:extLst>
              <a:ext uri="{FF2B5EF4-FFF2-40B4-BE49-F238E27FC236}">
                <a16:creationId xmlns:a16="http://schemas.microsoft.com/office/drawing/2014/main" id="{6B8E4767-A38D-2845-9912-7D3D56031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13" y="3414713"/>
            <a:ext cx="28575" cy="2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5">
            <a:extLst>
              <a:ext uri="{FF2B5EF4-FFF2-40B4-BE49-F238E27FC236}">
                <a16:creationId xmlns:a16="http://schemas.microsoft.com/office/drawing/2014/main" id="{2166DADD-F484-494F-9CAF-15D689FC0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13" y="3414713"/>
            <a:ext cx="28575" cy="2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 Box 7">
            <a:extLst>
              <a:ext uri="{FF2B5EF4-FFF2-40B4-BE49-F238E27FC236}">
                <a16:creationId xmlns:a16="http://schemas.microsoft.com/office/drawing/2014/main" id="{D2E20823-852D-894A-A5FD-5405B91042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1214438"/>
            <a:ext cx="8715375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uk-UA" altLang="ru-RU" sz="2000"/>
              <a:t> </a:t>
            </a:r>
            <a:r>
              <a:rPr lang="uk-UA" altLang="ru-RU">
                <a:latin typeface="Arial" panose="020B0604020202020204" pitchFamily="34" charset="0"/>
              </a:rPr>
              <a:t>На території міста з 2004 року успішно працює підприємство</a:t>
            </a:r>
          </a:p>
          <a:p>
            <a:pPr algn="just" eaLnBrk="1" hangingPunct="1"/>
            <a:r>
              <a:rPr lang="uk-UA" altLang="ru-RU">
                <a:latin typeface="Arial" panose="020B0604020202020204" pitchFamily="34" charset="0"/>
              </a:rPr>
              <a:t>зі світовим брендом та стовідсотковими іноземними інвестиціями “Проктер енд Гембл Україна”.</a:t>
            </a:r>
          </a:p>
          <a:p>
            <a:pPr algn="just" eaLnBrk="1" hangingPunct="1"/>
            <a:r>
              <a:rPr lang="uk-UA" altLang="ru-RU">
                <a:latin typeface="Arial" panose="020B0604020202020204" pitchFamily="34" charset="0"/>
              </a:rPr>
              <a:t>Підприємство виробляє товари побутової хімії, особистої гігієни та реалізує їх в Україні та за кордоном.</a:t>
            </a:r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20486" name="Text Box 8">
            <a:extLst>
              <a:ext uri="{FF2B5EF4-FFF2-40B4-BE49-F238E27FC236}">
                <a16:creationId xmlns:a16="http://schemas.microsoft.com/office/drawing/2014/main" id="{582551FF-0719-3A4F-A877-22A0031603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0163" y="2786063"/>
            <a:ext cx="4033837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ru-RU">
                <a:latin typeface="Arial" panose="020B0604020202020204" pitchFamily="34" charset="0"/>
              </a:rPr>
              <a:t>На підприємстві </a:t>
            </a:r>
          </a:p>
          <a:p>
            <a:pPr eaLnBrk="1" hangingPunct="1"/>
            <a:r>
              <a:rPr lang="uk-UA" altLang="ru-RU">
                <a:latin typeface="Arial" panose="020B0604020202020204" pitchFamily="34" charset="0"/>
              </a:rPr>
              <a:t>працює 1100 працівників.</a:t>
            </a:r>
          </a:p>
          <a:p>
            <a:pPr eaLnBrk="1" hangingPunct="1"/>
            <a:r>
              <a:rPr lang="uk-UA" altLang="ru-RU">
                <a:latin typeface="Arial" panose="020B0604020202020204" pitchFamily="34" charset="0"/>
              </a:rPr>
              <a:t>В підприємство </a:t>
            </a:r>
          </a:p>
          <a:p>
            <a:pPr eaLnBrk="1" hangingPunct="1"/>
            <a:r>
              <a:rPr lang="uk-UA" altLang="ru-RU">
                <a:latin typeface="Arial" panose="020B0604020202020204" pitchFamily="34" charset="0"/>
              </a:rPr>
              <a:t>інвестовано 120 млн. </a:t>
            </a:r>
            <a:r>
              <a:rPr lang="ru-RU" altLang="ru-RU">
                <a:latin typeface="Arial" panose="020B0604020202020204" pitchFamily="34" charset="0"/>
              </a:rPr>
              <a:t>USD.</a:t>
            </a:r>
          </a:p>
          <a:p>
            <a:pPr eaLnBrk="1" hangingPunct="1"/>
            <a:r>
              <a:rPr lang="uk-UA" altLang="ru-RU">
                <a:latin typeface="Arial" panose="020B0604020202020204" pitchFamily="34" charset="0"/>
              </a:rPr>
              <a:t>Питома вага в загальноміському обсязі реалізованої промислової продукції складає 76,2 %.</a:t>
            </a:r>
          </a:p>
          <a:p>
            <a:pPr eaLnBrk="1" hangingPunct="1"/>
            <a:r>
              <a:rPr lang="uk-UA" altLang="ru-RU">
                <a:latin typeface="Arial" panose="020B0604020202020204" pitchFamily="34" charset="0"/>
              </a:rPr>
              <a:t>Земельна ділянка площею </a:t>
            </a:r>
          </a:p>
          <a:p>
            <a:pPr eaLnBrk="1" hangingPunct="1"/>
            <a:r>
              <a:rPr lang="uk-UA" altLang="ru-RU">
                <a:latin typeface="Arial" panose="020B0604020202020204" pitchFamily="34" charset="0"/>
              </a:rPr>
              <a:t>12 га передана в оренду </a:t>
            </a:r>
          </a:p>
          <a:p>
            <a:pPr eaLnBrk="1" hangingPunct="1"/>
            <a:r>
              <a:rPr lang="uk-UA" altLang="ru-RU">
                <a:latin typeface="Arial" panose="020B0604020202020204" pitchFamily="34" charset="0"/>
              </a:rPr>
              <a:t>ТОВ “Проктер енд Гембл Україна” на 25 років.</a:t>
            </a:r>
            <a:endParaRPr lang="ru-RU" altLang="ru-RU">
              <a:latin typeface="Arial" panose="020B0604020202020204" pitchFamily="34" charset="0"/>
            </a:endParaRPr>
          </a:p>
        </p:txBody>
      </p:sp>
      <p:pic>
        <p:nvPicPr>
          <p:cNvPr id="20487" name="Picture 9" descr="C:\Users\xxx\Desktop\проктер.jpg">
            <a:extLst>
              <a:ext uri="{FF2B5EF4-FFF2-40B4-BE49-F238E27FC236}">
                <a16:creationId xmlns:a16="http://schemas.microsoft.com/office/drawing/2014/main" id="{FB7AB62A-7A8A-3F4F-9E89-02446C83C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3000375"/>
            <a:ext cx="4919663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9" descr="Герб утвержденный для печати на 220 измененный 2 пропорции">
            <a:extLst>
              <a:ext uri="{FF2B5EF4-FFF2-40B4-BE49-F238E27FC236}">
                <a16:creationId xmlns:a16="http://schemas.microsoft.com/office/drawing/2014/main" id="{3CF2E0E1-A93F-404C-8402-213DA41ED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188913"/>
            <a:ext cx="10525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>
            <a:extLst>
              <a:ext uri="{FF2B5EF4-FFF2-40B4-BE49-F238E27FC236}">
                <a16:creationId xmlns:a16="http://schemas.microsoft.com/office/drawing/2014/main" id="{22B68C5E-ECB4-A544-8FCE-15CE033923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71550" y="0"/>
            <a:ext cx="6548438" cy="10334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4000" b="1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 </a:t>
            </a:r>
            <a:r>
              <a:rPr lang="uk-UA" sz="4000" b="1" i="1" dirty="0">
                <a:solidFill>
                  <a:srgbClr val="0033CC"/>
                </a:solidFill>
                <a:cs typeface="Arial" pitchFamily="34" charset="0"/>
              </a:rPr>
              <a:t>Економіка</a:t>
            </a:r>
            <a:endParaRPr lang="ru-RU" sz="4000" b="1" i="1" dirty="0">
              <a:solidFill>
                <a:srgbClr val="0033CC"/>
              </a:solidFill>
              <a:cs typeface="Arial" pitchFamily="34" charset="0"/>
            </a:endParaRPr>
          </a:p>
        </p:txBody>
      </p:sp>
      <p:pic>
        <p:nvPicPr>
          <p:cNvPr id="21507" name="Picture 4">
            <a:extLst>
              <a:ext uri="{FF2B5EF4-FFF2-40B4-BE49-F238E27FC236}">
                <a16:creationId xmlns:a16="http://schemas.microsoft.com/office/drawing/2014/main" id="{2DBACFE0-9995-4742-9D11-157AFCEB4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13" y="3414713"/>
            <a:ext cx="28575" cy="2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5">
            <a:extLst>
              <a:ext uri="{FF2B5EF4-FFF2-40B4-BE49-F238E27FC236}">
                <a16:creationId xmlns:a16="http://schemas.microsoft.com/office/drawing/2014/main" id="{9F73BA9E-B559-5749-9313-4838C78EA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13" y="3414713"/>
            <a:ext cx="28575" cy="2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 Box 7">
            <a:extLst>
              <a:ext uri="{FF2B5EF4-FFF2-40B4-BE49-F238E27FC236}">
                <a16:creationId xmlns:a16="http://schemas.microsoft.com/office/drawing/2014/main" id="{623D2263-1749-A04F-B1CE-67391154F3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412875"/>
            <a:ext cx="8229600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uk-UA" altLang="ru-RU">
                <a:latin typeface="Arial" panose="020B0604020202020204" pitchFamily="34" charset="0"/>
              </a:rPr>
              <a:t>ПрАТ “Орджонікідзевський рудоремонтний завод” виконує ремонт складного гірничорудного обладнання та механізмів для підприємств України та </a:t>
            </a:r>
          </a:p>
          <a:p>
            <a:pPr algn="just" eaLnBrk="1" hangingPunct="1"/>
            <a:r>
              <a:rPr lang="uk-UA" altLang="ru-RU">
                <a:latin typeface="Arial" panose="020B0604020202020204" pitchFamily="34" charset="0"/>
              </a:rPr>
              <a:t>закордонних партнерів.</a:t>
            </a:r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21510" name="Text Box 8">
            <a:extLst>
              <a:ext uri="{FF2B5EF4-FFF2-40B4-BE49-F238E27FC236}">
                <a16:creationId xmlns:a16="http://schemas.microsoft.com/office/drawing/2014/main" id="{2BBC265C-4CF9-3247-A356-7D7A52D87C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2781300"/>
            <a:ext cx="3013075" cy="261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ru-RU">
                <a:latin typeface="Arial" panose="020B0604020202020204" pitchFamily="34" charset="0"/>
              </a:rPr>
              <a:t>На підприємстві працює 500 осіб.</a:t>
            </a:r>
          </a:p>
          <a:p>
            <a:pPr eaLnBrk="1" hangingPunct="1"/>
            <a:endParaRPr lang="uk-UA" altLang="ru-RU" sz="1800">
              <a:latin typeface="Arial" panose="020B0604020202020204" pitchFamily="34" charset="0"/>
            </a:endParaRPr>
          </a:p>
          <a:p>
            <a:pPr eaLnBrk="1" hangingPunct="1"/>
            <a:r>
              <a:rPr lang="uk-UA" altLang="ru-RU">
                <a:latin typeface="Arial" panose="020B0604020202020204" pitchFamily="34" charset="0"/>
              </a:rPr>
              <a:t>Питома вага заводу в загальноміському обсязі реалізованої промислової продукції </a:t>
            </a:r>
          </a:p>
          <a:p>
            <a:pPr eaLnBrk="1" hangingPunct="1"/>
            <a:r>
              <a:rPr lang="uk-UA" altLang="ru-RU">
                <a:latin typeface="Arial" panose="020B0604020202020204" pitchFamily="34" charset="0"/>
              </a:rPr>
              <a:t>складає 3,3%.</a:t>
            </a:r>
            <a:endParaRPr lang="ru-RU" altLang="ru-RU">
              <a:latin typeface="Arial" panose="020B0604020202020204" pitchFamily="34" charset="0"/>
            </a:endParaRPr>
          </a:p>
        </p:txBody>
      </p:sp>
      <p:pic>
        <p:nvPicPr>
          <p:cNvPr id="181257" name="Picture 9">
            <a:extLst>
              <a:ext uri="{FF2B5EF4-FFF2-40B4-BE49-F238E27FC236}">
                <a16:creationId xmlns:a16="http://schemas.microsoft.com/office/drawing/2014/main" id="{9ECD01DA-1634-334A-A459-6FF5B8F1D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36000"/>
          </a:blip>
          <a:srcRect/>
          <a:stretch>
            <a:fillRect/>
          </a:stretch>
        </p:blipFill>
        <p:spPr bwMode="auto">
          <a:xfrm>
            <a:off x="3857625" y="2571750"/>
            <a:ext cx="5005388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600000" algn="l" rotWithShape="0">
              <a:prstClr val="black">
                <a:alpha val="40000"/>
              </a:prstClr>
            </a:outerShdw>
          </a:effectLst>
        </p:spPr>
      </p:pic>
      <p:pic>
        <p:nvPicPr>
          <p:cNvPr id="21512" name="Picture 9" descr="Герб утвержденный для печати на 220 измененный 2 пропорции">
            <a:extLst>
              <a:ext uri="{FF2B5EF4-FFF2-40B4-BE49-F238E27FC236}">
                <a16:creationId xmlns:a16="http://schemas.microsoft.com/office/drawing/2014/main" id="{BB03F386-147D-2941-96CC-45808CAE7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188913"/>
            <a:ext cx="10525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>
            <a:extLst>
              <a:ext uri="{FF2B5EF4-FFF2-40B4-BE49-F238E27FC236}">
                <a16:creationId xmlns:a16="http://schemas.microsoft.com/office/drawing/2014/main" id="{2A9DE2E2-10F6-264F-9906-0F64D8B3B8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16013" y="0"/>
            <a:ext cx="6548437" cy="10334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4000" b="1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 </a:t>
            </a:r>
            <a:r>
              <a:rPr lang="uk-UA" sz="4000" b="1" i="1" dirty="0">
                <a:solidFill>
                  <a:srgbClr val="0033CC"/>
                </a:solidFill>
                <a:cs typeface="Arial" pitchFamily="34" charset="0"/>
              </a:rPr>
              <a:t>Економіка</a:t>
            </a:r>
            <a:endParaRPr lang="ru-RU" sz="4000" b="1" i="1" dirty="0">
              <a:solidFill>
                <a:srgbClr val="0033CC"/>
              </a:solidFill>
              <a:cs typeface="Arial" pitchFamily="34" charset="0"/>
            </a:endParaRPr>
          </a:p>
        </p:txBody>
      </p:sp>
      <p:pic>
        <p:nvPicPr>
          <p:cNvPr id="22531" name="Picture 4">
            <a:extLst>
              <a:ext uri="{FF2B5EF4-FFF2-40B4-BE49-F238E27FC236}">
                <a16:creationId xmlns:a16="http://schemas.microsoft.com/office/drawing/2014/main" id="{E6FF6118-D27D-894A-977C-1AEC622D2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13" y="3414713"/>
            <a:ext cx="28575" cy="2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5">
            <a:extLst>
              <a:ext uri="{FF2B5EF4-FFF2-40B4-BE49-F238E27FC236}">
                <a16:creationId xmlns:a16="http://schemas.microsoft.com/office/drawing/2014/main" id="{F53C7735-3F2F-3F4D-B358-5DD50F58E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13" y="3414713"/>
            <a:ext cx="28575" cy="2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 Box 7">
            <a:extLst>
              <a:ext uri="{FF2B5EF4-FFF2-40B4-BE49-F238E27FC236}">
                <a16:creationId xmlns:a16="http://schemas.microsoft.com/office/drawing/2014/main" id="{43ACA65B-B12B-B848-9DD7-2B8D3114BD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100" y="1557338"/>
            <a:ext cx="4608513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ru-RU">
                <a:latin typeface="Arial" panose="020B0604020202020204" pitchFamily="34" charset="0"/>
              </a:rPr>
              <a:t>ТОВ “Резинопласт” - представник малого бізнесу виготовляє гумовотехнічні вироби, металеві деталі серійним методом  відповідно до міжнародних стандартів та по індивідуальним замовленням. </a:t>
            </a:r>
            <a:endParaRPr lang="ru-RU" altLang="ru-RU">
              <a:latin typeface="Arial" panose="020B0604020202020204" pitchFamily="34" charset="0"/>
            </a:endParaRPr>
          </a:p>
        </p:txBody>
      </p:sp>
      <p:pic>
        <p:nvPicPr>
          <p:cNvPr id="22534" name="Picture 7">
            <a:extLst>
              <a:ext uri="{FF2B5EF4-FFF2-40B4-BE49-F238E27FC236}">
                <a16:creationId xmlns:a16="http://schemas.microsoft.com/office/drawing/2014/main" id="{C73E3806-615D-C64F-99F1-1CC76F96A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96975"/>
            <a:ext cx="4067175" cy="300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8">
            <a:extLst>
              <a:ext uri="{FF2B5EF4-FFF2-40B4-BE49-F238E27FC236}">
                <a16:creationId xmlns:a16="http://schemas.microsoft.com/office/drawing/2014/main" id="{16D86A2B-C0ED-8844-9906-121BFD7BC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4005263"/>
            <a:ext cx="3960812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6" name="Rectangle 9">
            <a:extLst>
              <a:ext uri="{FF2B5EF4-FFF2-40B4-BE49-F238E27FC236}">
                <a16:creationId xmlns:a16="http://schemas.microsoft.com/office/drawing/2014/main" id="{3F241EFE-7F57-C544-91A9-E575535B27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4200525"/>
            <a:ext cx="4608513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lgerian" pitchFamily="82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ru-RU">
                <a:latin typeface="Arial" panose="020B0604020202020204" pitchFamily="34" charset="0"/>
              </a:rPr>
              <a:t>Підприємство надає послуги з механічної обробки деталей з точністю до 0,01мм., реалізує продукцію в Україні та за кордоном. Виробнича потужність - переробка 7 т. сирої гуми на добу. На підприємстві працює 45 працівників.</a:t>
            </a:r>
            <a:r>
              <a:rPr lang="uk-UA" altLang="ru-RU"/>
              <a:t> </a:t>
            </a:r>
            <a:endParaRPr lang="ru-RU" altLang="ru-RU"/>
          </a:p>
        </p:txBody>
      </p:sp>
      <p:pic>
        <p:nvPicPr>
          <p:cNvPr id="22537" name="Picture 10" descr="Герб утвержденный для печати на 220 измененный 2 пропорции">
            <a:extLst>
              <a:ext uri="{FF2B5EF4-FFF2-40B4-BE49-F238E27FC236}">
                <a16:creationId xmlns:a16="http://schemas.microsoft.com/office/drawing/2014/main" id="{59BA9513-CEF0-CD4B-9B7D-C081CC637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188913"/>
            <a:ext cx="10525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r"/>
  </p:transition>
</p:sld>
</file>

<file path=ppt/theme/theme1.xml><?xml version="1.0" encoding="utf-8"?>
<a:theme xmlns:a="http://schemas.openxmlformats.org/drawingml/2006/main" name="Інвестиційна візитка міста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Моду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Інвестиційна візитка міста</Template>
  <TotalTime>114</TotalTime>
  <Words>1516</Words>
  <Application>Microsoft Macintosh PowerPoint</Application>
  <PresentationFormat>Экран (4:3)</PresentationFormat>
  <Paragraphs>279</Paragraphs>
  <Slides>26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3" baseType="lpstr">
      <vt:lpstr>Algerian</vt:lpstr>
      <vt:lpstr>Arial</vt:lpstr>
      <vt:lpstr>Calibri</vt:lpstr>
      <vt:lpstr>Wingdings</vt:lpstr>
      <vt:lpstr>Times New Roman</vt:lpstr>
      <vt:lpstr>Arial Narrow</vt:lpstr>
      <vt:lpstr>Інвестиційна візитка міста</vt:lpstr>
      <vt:lpstr>Презентация PowerPoint</vt:lpstr>
      <vt:lpstr>Презентация PowerPoint</vt:lpstr>
      <vt:lpstr> Географія</vt:lpstr>
      <vt:lpstr> Демографія</vt:lpstr>
      <vt:lpstr> Демографія</vt:lpstr>
      <vt:lpstr> Економіка</vt:lpstr>
      <vt:lpstr> Економіка</vt:lpstr>
      <vt:lpstr> Економіка</vt:lpstr>
      <vt:lpstr> Економіка</vt:lpstr>
      <vt:lpstr> Бізнес</vt:lpstr>
      <vt:lpstr> Банки</vt:lpstr>
      <vt:lpstr> Нерухомість</vt:lpstr>
      <vt:lpstr>Соціально-культурна сфера</vt:lpstr>
      <vt:lpstr>Презентация PowerPoint</vt:lpstr>
      <vt:lpstr>Презентация PowerPoint</vt:lpstr>
      <vt:lpstr>Презентация PowerPoint</vt:lpstr>
      <vt:lpstr>Презентация PowerPoint</vt:lpstr>
      <vt:lpstr>  Переваги інвестування                                       у  місто:</vt:lpstr>
      <vt:lpstr>Презентация PowerPoint</vt:lpstr>
      <vt:lpstr>Презентация PowerPoint</vt:lpstr>
      <vt:lpstr>    Стратегічні пріоритети  в інвестуванні</vt:lpstr>
      <vt:lpstr>    Обличчя громади</vt:lpstr>
      <vt:lpstr> Обличчя громади</vt:lpstr>
      <vt:lpstr> Обличчя громади</vt:lpstr>
      <vt:lpstr> Обличчя громади</vt:lpstr>
      <vt:lpstr>  Контакти:</vt:lpstr>
    </vt:vector>
  </TitlesOfParts>
  <Company>Hewlett-Packard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Гость</dc:creator>
  <cp:lastModifiedBy>Microsoft Office User</cp:lastModifiedBy>
  <cp:revision>4</cp:revision>
  <dcterms:created xsi:type="dcterms:W3CDTF">2013-06-19T11:52:45Z</dcterms:created>
  <dcterms:modified xsi:type="dcterms:W3CDTF">2020-11-30T09:15:11Z</dcterms:modified>
</cp:coreProperties>
</file>