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2"/>
  </p:sldMasterIdLst>
  <p:notesMasterIdLst>
    <p:notesMasterId r:id="rId13"/>
  </p:notesMasterIdLst>
  <p:sldIdLst>
    <p:sldId id="256" r:id="rId3"/>
    <p:sldId id="258" r:id="rId4"/>
    <p:sldId id="264" r:id="rId5"/>
    <p:sldId id="271" r:id="rId6"/>
    <p:sldId id="269" r:id="rId7"/>
    <p:sldId id="267" r:id="rId8"/>
    <p:sldId id="268" r:id="rId9"/>
    <p:sldId id="270" r:id="rId10"/>
    <p:sldId id="266" r:id="rId11"/>
    <p:sldId id="272" r:id="rId12"/>
  </p:sldIdLst>
  <p:sldSz cx="9144000" cy="6858000" type="screen4x3"/>
  <p:notesSz cx="6742113" cy="9872663"/>
  <p:custDataLst>
    <p:tags r:id="rId14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E82"/>
    <a:srgbClr val="000000"/>
    <a:srgbClr val="FFCC00"/>
    <a:srgbClr val="CC6600"/>
    <a:srgbClr val="996633"/>
    <a:srgbClr val="993300"/>
    <a:srgbClr val="FFCC99"/>
    <a:srgbClr val="CC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00" autoAdjust="0"/>
  </p:normalViewPr>
  <p:slideViewPr>
    <p:cSldViewPr>
      <p:cViewPr varScale="1">
        <p:scale>
          <a:sx n="115" d="100"/>
          <a:sy n="115" d="100"/>
        </p:scale>
        <p:origin x="147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9926429504513721E-2"/>
          <c:y val="7.0815884465507684E-2"/>
          <c:w val="0.93007357049548633"/>
          <c:h val="0.921194081934544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61A-4571-8125-C63F25BDB047}"/>
              </c:ext>
            </c:extLst>
          </c:dPt>
          <c:dPt>
            <c:idx val="1"/>
            <c:bubble3D val="0"/>
            <c:explosion val="2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61A-4571-8125-C63F25BDB047}"/>
              </c:ext>
            </c:extLst>
          </c:dPt>
          <c:dPt>
            <c:idx val="2"/>
            <c:bubble3D val="0"/>
            <c:explosion val="1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61A-4571-8125-C63F25BDB047}"/>
              </c:ext>
            </c:extLst>
          </c:dPt>
          <c:dPt>
            <c:idx val="3"/>
            <c:bubble3D val="0"/>
            <c:explosion val="17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61A-4571-8125-C63F25BDB047}"/>
              </c:ext>
            </c:extLst>
          </c:dPt>
          <c:dPt>
            <c:idx val="4"/>
            <c:bubble3D val="0"/>
            <c:explosion val="16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1299-4064-9F41-E3A5504DE011}"/>
              </c:ext>
            </c:extLst>
          </c:dPt>
          <c:dPt>
            <c:idx val="5"/>
            <c:bubble3D val="0"/>
            <c:explosion val="1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299-4064-9F41-E3A5504DE011}"/>
              </c:ext>
            </c:extLst>
          </c:dPt>
          <c:dLbls>
            <c:dLbl>
              <c:idx val="0"/>
              <c:layout>
                <c:manualLayout>
                  <c:x val="-3.2966227138602868E-3"/>
                  <c:y val="-8.00053298706991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20160,8 </a:t>
                    </a:r>
                    <a:r>
                      <a:rPr lang="ru-RU" baseline="0" dirty="0"/>
                      <a:t>тис </a:t>
                    </a:r>
                    <a:r>
                      <a:rPr lang="ru-RU" baseline="0" dirty="0" err="1"/>
                      <a:t>грн</a:t>
                    </a:r>
                    <a:endParaRPr lang="ru-RU" baseline="0" dirty="0"/>
                  </a:p>
                  <a:p>
                    <a:pPr>
                      <a:defRPr/>
                    </a:pPr>
                    <a:fld id="{0C7CC42F-A152-46F7-8CF1-108F263EA529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32%</a:t>
                    </a: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1A-4571-8125-C63F25BDB047}"/>
                </c:ext>
              </c:extLst>
            </c:dLbl>
            <c:dLbl>
              <c:idx val="1"/>
              <c:layout>
                <c:manualLayout>
                  <c:x val="4.0265045290656207E-2"/>
                  <c:y val="5.0573662630263583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31499,8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</a:p>
                  <a:p>
                    <a:fld id="{7655D83F-ECD5-4210-ACF5-63A1721BAC8F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50%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653066029146264"/>
                      <c:h val="0.228425106279357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61A-4571-8125-C63F25BDB047}"/>
                </c:ext>
              </c:extLst>
            </c:dLbl>
            <c:dLbl>
              <c:idx val="2"/>
              <c:layout>
                <c:manualLayout>
                  <c:x val="-2.0585673461707185E-2"/>
                  <c:y val="5.057366263026454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5943,7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A1BBC8DB-8D98-4DDF-A7DC-7B91CE8492B2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9,4%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61A-4571-8125-C63F25BDB047}"/>
                </c:ext>
              </c:extLst>
            </c:dLbl>
            <c:dLbl>
              <c:idx val="3"/>
              <c:layout>
                <c:manualLayout>
                  <c:x val="-7.9749058960419075E-2"/>
                  <c:y val="6.1277297808728232E-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2180,4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99C67FE4-1BB6-4C05-AA08-997D7C4AAC58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3,5%</a:t>
                    </a:r>
                  </a:p>
                </c:rich>
              </c:tx>
              <c:spPr>
                <a:solidFill>
                  <a:srgbClr val="E87D37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7362575175872705"/>
                      <c:h val="0.171029806212008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61A-4571-8125-C63F25BDB047}"/>
                </c:ext>
              </c:extLst>
            </c:dLbl>
            <c:dLbl>
              <c:idx val="4"/>
              <c:layout>
                <c:manualLayout>
                  <c:x val="5.7039082471274385E-2"/>
                  <c:y val="-2.0156490548669196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1579,7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9BDA6199-624B-44DE-846F-452E3C94EBBB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2,5%</a:t>
                    </a:r>
                  </a:p>
                </c:rich>
              </c:tx>
              <c:spPr>
                <a:solidFill>
                  <a:srgbClr val="6A9E1F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366068852698087"/>
                      <c:h val="0.128093307092862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1299-4064-9F41-E3A5504DE011}"/>
                </c:ext>
              </c:extLst>
            </c:dLbl>
            <c:dLbl>
              <c:idx val="5"/>
              <c:layout>
                <c:manualLayout>
                  <c:x val="0.17658460206979154"/>
                  <c:y val="8.9721553455532968E-3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1535,2 тис </a:t>
                    </a:r>
                    <a:r>
                      <a:rPr lang="ru-RU" dirty="0" err="1"/>
                      <a:t>грн</a:t>
                    </a:r>
                    <a:endParaRPr lang="ru-RU" dirty="0"/>
                  </a:p>
                  <a:p>
                    <a:pPr>
                      <a:defRPr/>
                    </a:pPr>
                    <a:fld id="{A88A3380-F481-40AF-85F4-51A735CA1D83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2,4%</a:t>
                    </a:r>
                  </a:p>
                </c:rich>
              </c:tx>
              <c:spPr>
                <a:solidFill>
                  <a:srgbClr val="6A9E1F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969034567956029"/>
                      <c:h val="0.160899384195406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299-4064-9F41-E3A5504DE011}"/>
                </c:ext>
              </c:extLst>
            </c:dLbl>
            <c:spPr>
              <a:solidFill>
                <a:srgbClr val="E87D37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6"/>
                <c:pt idx="0">
                  <c:v>Плата за землю</c:v>
                </c:pt>
                <c:pt idx="1">
                  <c:v>Податок на доходи фізичних осіб</c:v>
                </c:pt>
                <c:pt idx="2">
                  <c:v>Единий податок</c:v>
                </c:pt>
                <c:pt idx="3">
                  <c:v>Податок на нерухоме майно</c:v>
                </c:pt>
                <c:pt idx="4">
                  <c:v>Інше</c:v>
                </c:pt>
                <c:pt idx="5">
                  <c:v>Акцзний податок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20160.8</c:v>
                </c:pt>
                <c:pt idx="1">
                  <c:v>31499.8</c:v>
                </c:pt>
                <c:pt idx="2">
                  <c:v>5943.7</c:v>
                </c:pt>
                <c:pt idx="3">
                  <c:v>2180.4</c:v>
                </c:pt>
                <c:pt idx="4">
                  <c:v>1579.7</c:v>
                </c:pt>
                <c:pt idx="5">
                  <c:v>1535.2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1A-4571-8125-C63F25BDB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77932011747121E-2"/>
          <c:y val="0.15413467361216515"/>
          <c:w val="0.82916666666666672"/>
          <c:h val="0.813410943757571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DFE-47E8-98FA-B9AB64F1ED92}"/>
              </c:ext>
            </c:extLst>
          </c:dPt>
          <c:dPt>
            <c:idx val="1"/>
            <c:bubble3D val="0"/>
            <c:explosion val="13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DFE-47E8-98FA-B9AB64F1ED92}"/>
              </c:ext>
            </c:extLst>
          </c:dPt>
          <c:dPt>
            <c:idx val="2"/>
            <c:bubble3D val="0"/>
            <c:explosion val="6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DFE-47E8-98FA-B9AB64F1ED92}"/>
              </c:ext>
            </c:extLst>
          </c:dPt>
          <c:dPt>
            <c:idx val="3"/>
            <c:bubble3D val="0"/>
            <c:explosion val="9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DFE-47E8-98FA-B9AB64F1ED92}"/>
              </c:ext>
            </c:extLst>
          </c:dPt>
          <c:dLbls>
            <c:dLbl>
              <c:idx val="0"/>
              <c:layout>
                <c:manualLayout>
                  <c:x val="-0.2350392671254557"/>
                  <c:y val="-4.4713341710076029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32,3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C205941C-52E4-42A4-9EB9-4EDCBE9A66C0}" type="CATEGORYNAME">
                      <a:rPr lang="en-US" smtClean="0"/>
                      <a:pPr>
                        <a:defRPr/>
                      </a:pPr>
                      <a:t>[ИМЯ КАТЕГОРИИ]</a:t>
                    </a:fld>
                    <a:r>
                      <a:rPr lang="en-US" baseline="0" dirty="0"/>
                      <a:t>
</a:t>
                    </a:r>
                    <a:fld id="{84AED042-0141-45D9-AB17-9721FB31293F}" type="PERCENTAGE">
                      <a:rPr lang="en-US" baseline="0"/>
                      <a:pPr>
                        <a:defRPr/>
                      </a:pPr>
                      <a:t>[ПРОЦЕНТ]</a:t>
                    </a:fld>
                    <a:endParaRPr lang="en-US" baseline="0" dirty="0"/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DFE-47E8-98FA-B9AB64F1ED92}"/>
                </c:ext>
              </c:extLst>
            </c:dLbl>
            <c:dLbl>
              <c:idx val="1"/>
              <c:layout>
                <c:manualLayout>
                  <c:x val="2.2916666666666665E-2"/>
                  <c:y val="-9.062500000000001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385,8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8D54BA33-EDF0-4C57-ABF9-BF00407212D5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DFE-47E8-98FA-B9AB64F1ED92}"/>
                </c:ext>
              </c:extLst>
            </c:dLbl>
            <c:dLbl>
              <c:idx val="2"/>
              <c:layout>
                <c:manualLayout>
                  <c:x val="2.0833333333333333E-3"/>
                  <c:y val="-0.1812499999999999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FE-47E8-98FA-B9AB64F1ED92}"/>
                </c:ext>
              </c:extLst>
            </c:dLbl>
            <c:dLbl>
              <c:idx val="3"/>
              <c:layout>
                <c:manualLayout>
                  <c:x val="0.22583894417042411"/>
                  <c:y val="6.8999698545555044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36,5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58617E40-7CE4-4E8C-866C-85FE1BDABBE5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865736616266957"/>
                      <c:h val="8.351673757688894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DFE-47E8-98FA-B9AB64F1ED92}"/>
                </c:ext>
              </c:extLst>
            </c:dLbl>
            <c:spPr>
              <a:solidFill>
                <a:srgbClr val="14967C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4"/>
                <c:pt idx="1">
                  <c:v>Продаж комунального майна</c:v>
                </c:pt>
                <c:pt idx="3">
                  <c:v>Екологічний фонд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385.8</c:v>
                </c:pt>
                <c:pt idx="3">
                  <c:v>36.5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FE-47E8-98FA-B9AB64F1ED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4414377238507902E-2"/>
          <c:y val="0.18184024491987197"/>
          <c:w val="0.8380465662545431"/>
          <c:h val="0.816001275422668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C9B-40C2-ADB6-A03DBF5266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BC9B-40C2-ADB6-A03DBF5266E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C9B-40C2-ADB6-A03DBF5266E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C9B-40C2-ADB6-A03DBF5266E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C9B-40C2-ADB6-A03DBF5266E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C9B-40C2-ADB6-A03DBF5266E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BC9B-40C2-ADB6-A03DBF5266E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C9B-40C2-ADB6-A03DBF5266EF}"/>
              </c:ext>
            </c:extLst>
          </c:dPt>
          <c:dLbls>
            <c:dLbl>
              <c:idx val="0"/>
              <c:layout>
                <c:manualLayout>
                  <c:x val="0.14598153115262325"/>
                  <c:y val="-0.10254723699361619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6511,9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DCA1535B-9624-425C-BE36-1E254E95F02B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fld id="{12D2636D-CC71-44E6-8C38-74CC3C6DBFCA}" type="PERCENTAGE">
                      <a:rPr lang="ru-RU" b="1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C9B-40C2-ADB6-A03DBF5266EF}"/>
                </c:ext>
              </c:extLst>
            </c:dLbl>
            <c:dLbl>
              <c:idx val="1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43 922,2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  <a:endParaRPr lang="ru-RU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112E7EE8-FA05-4991-A995-7A2887E4B22D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fld id="{BB60DB20-8A86-4314-B33A-A6308AB1375A}" type="PERCENTAGE">
                      <a:rPr lang="ru-RU" b="1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C9B-40C2-ADB6-A03DBF5266EF}"/>
                </c:ext>
              </c:extLst>
            </c:dLbl>
            <c:dLbl>
              <c:idx val="2"/>
              <c:layout>
                <c:manualLayout>
                  <c:x val="4.2369263497471591E-4"/>
                  <c:y val="0.1699737893976926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>
                        <a:latin typeface="Book Antiqua" panose="02040602050305030304" pitchFamily="18" charset="0"/>
                      </a:rPr>
                      <a:t>4 563,4тис </a:t>
                    </a:r>
                    <a:r>
                      <a:rPr lang="ru-RU" b="1" dirty="0" err="1"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951C721D-B083-42D4-B7DD-3BFECAA93FA0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fld id="{D10FF14A-A55E-4683-A60C-F57C1BDEECE2}" type="PERCENTAGE">
                      <a:rPr lang="ru-RU" b="1" baseline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14967C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C9B-40C2-ADB6-A03DBF5266EF}"/>
                </c:ext>
              </c:extLst>
            </c:dLbl>
            <c:dLbl>
              <c:idx val="3"/>
              <c:layout>
                <c:manualLayout>
                  <c:x val="0"/>
                  <c:y val="-2.614082095137186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>
                        <a:latin typeface="Book Antiqua" panose="02040602050305030304" pitchFamily="18" charset="0"/>
                      </a:rPr>
                      <a:t>2 505,8 тис </a:t>
                    </a:r>
                    <a:r>
                      <a:rPr lang="ru-RU" b="1" dirty="0" err="1"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29ADD24D-7E71-46A1-BD5A-FBBD9F606A60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fld id="{C567A583-1E43-4AA4-B7C9-47E721AAED9E}" type="PERCENTAGE">
                      <a:rPr lang="ru-RU" b="1" baseline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C9B-40C2-ADB6-A03DBF5266EF}"/>
                </c:ext>
              </c:extLst>
            </c:dLbl>
            <c:dLbl>
              <c:idx val="4"/>
              <c:layout>
                <c:manualLayout>
                  <c:x val="0"/>
                  <c:y val="-0.3595479835635000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>
                        <a:latin typeface="Book Antiqua" panose="02040602050305030304" pitchFamily="18" charset="0"/>
                      </a:rPr>
                      <a:t>2 432,9 тис </a:t>
                    </a:r>
                    <a:r>
                      <a:rPr lang="ru-RU" b="1" dirty="0" err="1"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622A1B4B-5E0F-4E27-82D6-036EA1824692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fld id="{8EE91834-06FB-4976-A5C0-F1B10D3AD3E0}" type="PERCENTAGE">
                      <a:rPr lang="ru-RU" b="1" baseline="0" dirty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C9B-40C2-ADB6-A03DBF5266EF}"/>
                </c:ext>
              </c:extLst>
            </c:dLbl>
            <c:dLbl>
              <c:idx val="5"/>
              <c:layout>
                <c:manualLayout>
                  <c:x val="0.10767705704657154"/>
                  <c:y val="-0.2155616773842975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7 148,0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  <a:endParaRPr lang="ru-RU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B6846412-06E9-4F26-B389-C2C4B76A94E3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fld id="{63CFC8C2-6470-45BC-8F4A-BB9A1CE33AAA}" type="PERCENTAGE">
                      <a:rPr lang="ru-RU" b="1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C9B-40C2-ADB6-A03DBF5266EF}"/>
                </c:ext>
              </c:extLst>
            </c:dLbl>
            <c:dLbl>
              <c:idx val="6"/>
              <c:layout>
                <c:manualLayout>
                  <c:x val="0.13389561653643423"/>
                  <c:y val="-0.10140137275333487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2 097,2 тис 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F263EF88-0327-47F1-9873-4B94E329C941}" type="CATEGORYNAME">
                      <a:rPr lang="en-US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fld id="{ABA803A5-212D-4427-92FC-22BE0B7DF23C}" type="PERCENTAGE">
                      <a:rPr lang="en-US" b="1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en-US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052F61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BC9B-40C2-ADB6-A03DBF5266EF}"/>
                </c:ext>
              </c:extLst>
            </c:dLbl>
            <c:dLbl>
              <c:idx val="7"/>
              <c:layout>
                <c:manualLayout>
                  <c:x val="5.7911068922379828E-2"/>
                  <c:y val="-2.450570656688031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9B-40C2-ADB6-A03DBF5266EF}"/>
                </c:ext>
              </c:extLst>
            </c:dLbl>
            <c:spPr>
              <a:solidFill>
                <a:srgbClr val="14967C">
                  <a:lumMod val="75000"/>
                </a:srgbClr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>
                <a:softEdge rad="0"/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Лист1!$A$2:$A$9</c:f>
              <c:strCache>
                <c:ptCount val="7"/>
                <c:pt idx="0">
                  <c:v>Державне управління</c:v>
                </c:pt>
                <c:pt idx="1">
                  <c:v>Освіта</c:v>
                </c:pt>
                <c:pt idx="2">
                  <c:v>Охорона здоров'я</c:v>
                </c:pt>
                <c:pt idx="3">
                  <c:v>Соціальний захист</c:v>
                </c:pt>
                <c:pt idx="4">
                  <c:v>Культура та спорт</c:v>
                </c:pt>
                <c:pt idx="5">
                  <c:v>Житлово-комунальне господарство</c:v>
                </c:pt>
                <c:pt idx="6">
                  <c:v>Економічна та інша діяльність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6511.9</c:v>
                </c:pt>
                <c:pt idx="1">
                  <c:v>43922.2</c:v>
                </c:pt>
                <c:pt idx="2">
                  <c:v>4563.3999999999996</c:v>
                </c:pt>
                <c:pt idx="3">
                  <c:v>2505.8000000000002</c:v>
                </c:pt>
                <c:pt idx="4">
                  <c:v>2432.9</c:v>
                </c:pt>
                <c:pt idx="5">
                  <c:v>7148</c:v>
                </c:pt>
                <c:pt idx="6">
                  <c:v>2097.1999999999998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9B-40C2-ADB6-A03DBF5266E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FE78-4051-A4E6-A9C454957F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FE78-4051-A4E6-A9C454957F8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FE78-4051-A4E6-A9C454957F8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FE78-4051-A4E6-A9C454957F8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FE78-4051-A4E6-A9C454957F8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FE78-4051-A4E6-A9C454957F8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FE78-4051-A4E6-A9C454957F8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FE78-4051-A4E6-A9C454957F87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Лист1!$A$2:$A$9</c:f>
              <c:strCache>
                <c:ptCount val="7"/>
                <c:pt idx="0">
                  <c:v>Державне управління</c:v>
                </c:pt>
                <c:pt idx="1">
                  <c:v>Освіта</c:v>
                </c:pt>
                <c:pt idx="2">
                  <c:v>Охорона здоров'я</c:v>
                </c:pt>
                <c:pt idx="3">
                  <c:v>Соціальний захист</c:v>
                </c:pt>
                <c:pt idx="4">
                  <c:v>Культура та спорт</c:v>
                </c:pt>
                <c:pt idx="5">
                  <c:v>Житлово-комунальне господарство</c:v>
                </c:pt>
                <c:pt idx="6">
                  <c:v>Економічна та інша діяльність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BC9B-40C2-ADB6-A03DBF5266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9453780088464752E-2"/>
          <c:y val="0.14769049877648921"/>
          <c:w val="0.93540203521922727"/>
          <c:h val="0.852309558197237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46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DCA-4B7B-B9CF-C300633D393A}"/>
              </c:ext>
            </c:extLst>
          </c:dPt>
          <c:dPt>
            <c:idx val="1"/>
            <c:bubble3D val="0"/>
            <c:explosion val="15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DCA-4B7B-B9CF-C300633D393A}"/>
              </c:ext>
            </c:extLst>
          </c:dPt>
          <c:dPt>
            <c:idx val="2"/>
            <c:bubble3D val="0"/>
            <c:explosion val="25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DCA-4B7B-B9CF-C300633D393A}"/>
              </c:ext>
            </c:extLst>
          </c:dPt>
          <c:dPt>
            <c:idx val="3"/>
            <c:bubble3D val="0"/>
            <c:explosion val="31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DCA-4B7B-B9CF-C300633D393A}"/>
              </c:ext>
            </c:extLst>
          </c:dPt>
          <c:dPt>
            <c:idx val="4"/>
            <c:bubble3D val="0"/>
            <c:explosion val="9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B41-4BCF-AE0C-002BF07EAAB3}"/>
              </c:ext>
            </c:extLst>
          </c:dPt>
          <c:dLbls>
            <c:dLbl>
              <c:idx val="0"/>
              <c:layout>
                <c:manualLayout>
                  <c:x val="-0.51008503763235347"/>
                  <c:y val="-3.204932357943134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>
                        <a:latin typeface="Book Antiqua" panose="02040602050305030304" pitchFamily="18" charset="0"/>
                      </a:rPr>
                      <a:t>33 253,0 тис </a:t>
                    </a:r>
                    <a:r>
                      <a:rPr lang="ru-RU" b="1" dirty="0" err="1"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                       </a:t>
                    </a:r>
                    <a:fld id="{C7E9CF3B-E7A9-4B26-AFEA-3BBD241A4D91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fld id="{F2C78B47-A876-40B8-8896-14E270465A3D}" type="PERCENTAGE">
                      <a:rPr lang="ru-RU" b="1" baseline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="1" baseline="0" dirty="0"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052F61"/>
                </a:solidFill>
                <a:ln w="12700" cap="rnd" cmpd="sng" algn="ctr">
                  <a:solidFill>
                    <a:srgbClr val="052F61">
                      <a:shade val="50000"/>
                      <a:hueMod val="94000"/>
                    </a:srgbClr>
                  </a:solidFill>
                  <a:prstDash val="solid"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DCA-4B7B-B9CF-C300633D393A}"/>
                </c:ext>
              </c:extLst>
            </c:dLbl>
            <c:dLbl>
              <c:idx val="1"/>
              <c:layout>
                <c:manualLayout>
                  <c:x val="-0.17930917280377509"/>
                  <c:y val="4.1289927899749029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>
                        <a:latin typeface="Book Antiqua" panose="02040602050305030304" pitchFamily="18" charset="0"/>
                      </a:rPr>
                      <a:t>8 722 ,8 тис грн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C3ED5E3F-64A1-4E24-81C8-F6DFF3183D6E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fld id="{6E1CF7BC-EABC-4B0F-9967-A7EF03FB3A5D}" type="PERCENTAGE">
                      <a:rPr lang="ru-RU" b="1" baseline="0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="1" baseline="0" dirty="0"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DCA-4B7B-B9CF-C300633D393A}"/>
                </c:ext>
              </c:extLst>
            </c:dLbl>
            <c:dLbl>
              <c:idx val="2"/>
              <c:layout>
                <c:manualLayout>
                  <c:x val="-0.16803735554806529"/>
                  <c:y val="-8.852177037309244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>
                        <a:latin typeface="Book Antiqua" panose="02040602050305030304" pitchFamily="18" charset="0"/>
                      </a:rPr>
                      <a:t>1 322,3 тис </a:t>
                    </a:r>
                    <a:r>
                      <a:rPr lang="ru-RU" b="1" dirty="0" err="1"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C811F430-E843-4E32-95AA-6D95939E9558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fld id="{70B3A3CB-0D86-4C16-932F-63C07AF1F9D7}" type="PERCENTAGE">
                      <a:rPr lang="ru-RU" b="1" baseline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="1" baseline="0" dirty="0"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3688102607515601"/>
                      <c:h val="0.1545983779580046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DCA-4B7B-B9CF-C300633D393A}"/>
                </c:ext>
              </c:extLst>
            </c:dLbl>
            <c:dLbl>
              <c:idx val="3"/>
              <c:layout>
                <c:manualLayout>
                  <c:x val="0.11240370655614536"/>
                  <c:y val="1.329837995208509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624,1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 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Інші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видатки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B42DAF09-3615-4DBD-9971-C4EF534801C9}" type="PERCENTAG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uk-UA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DCA-4B7B-B9CF-C300633D393A}"/>
                </c:ext>
              </c:extLst>
            </c:dLbl>
            <c:dLbl>
              <c:idx val="4"/>
              <c:layout>
                <c:manualLayout>
                  <c:x val="9.0257877683012258E-2"/>
                  <c:y val="3.125377373528542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9 116,9 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   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Інші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видатки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8BD765B2-3982-413B-80FF-0A7E374650FC}" type="PERCENTAG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uk-UA"/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B41-4BCF-AE0C-002BF07EAAB3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Лист1!$A$2:$A$5</c:f>
              <c:strCache>
                <c:ptCount val="4"/>
                <c:pt idx="0">
                  <c:v>Оплата праці і нарахування на заробітну плату</c:v>
                </c:pt>
                <c:pt idx="1">
                  <c:v>Енергоносії</c:v>
                </c:pt>
                <c:pt idx="2">
                  <c:v>Продукти харчування</c:v>
                </c:pt>
                <c:pt idx="3">
                  <c:v>Інші видатки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33253</c:v>
                </c:pt>
                <c:pt idx="1">
                  <c:v>8722.7999999999993</c:v>
                </c:pt>
                <c:pt idx="2">
                  <c:v>1322.3</c:v>
                </c:pt>
                <c:pt idx="3" formatCode="General">
                  <c:v>624.1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3B-4E13-A7F7-38FCD2BB7D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77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7367648805305157E-2"/>
          <c:y val="7.0438914771954686E-2"/>
          <c:w val="0.94830555225664581"/>
          <c:h val="0.920575963816189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62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84E-4915-B1DD-3180776B6363}"/>
              </c:ext>
            </c:extLst>
          </c:dPt>
          <c:dPt>
            <c:idx val="1"/>
            <c:bubble3D val="0"/>
            <c:explosion val="1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84E-4915-B1DD-3180776B6363}"/>
              </c:ext>
            </c:extLst>
          </c:dPt>
          <c:dPt>
            <c:idx val="2"/>
            <c:bubble3D val="0"/>
            <c:explosion val="17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A84E-4915-B1DD-3180776B6363}"/>
              </c:ext>
            </c:extLst>
          </c:dPt>
          <c:dPt>
            <c:idx val="3"/>
            <c:bubble3D val="0"/>
            <c:explosion val="15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84E-4915-B1DD-3180776B6363}"/>
              </c:ext>
            </c:extLst>
          </c:dPt>
          <c:dPt>
            <c:idx val="4"/>
            <c:bubble3D val="0"/>
            <c:explosion val="3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A84E-4915-B1DD-3180776B6363}"/>
              </c:ext>
            </c:extLst>
          </c:dPt>
          <c:dPt>
            <c:idx val="5"/>
            <c:bubble3D val="0"/>
            <c:explosion val="1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84E-4915-B1DD-3180776B6363}"/>
              </c:ext>
            </c:extLst>
          </c:dPt>
          <c:dLbls>
            <c:dLbl>
              <c:idx val="0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351,3 тис </a:t>
                    </a:r>
                    <a:r>
                      <a:rPr lang="ru-RU" dirty="0" err="1"/>
                      <a:t>грн</a:t>
                    </a:r>
                    <a:endParaRPr lang="ru-RU" dirty="0"/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55FC78DB-7ABE-4738-A5C1-293CEB141769}" type="CATEGORYNAME">
                      <a:rPr lang="ru-RU" baseline="0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8%</a:t>
                    </a: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84E-4915-B1DD-3180776B636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/>
                      <a:t>2</a:t>
                    </a:r>
                    <a:r>
                      <a:rPr lang="ru-RU" baseline="0" dirty="0"/>
                      <a:t> 789,4</a:t>
                    </a:r>
                    <a:r>
                      <a:rPr lang="ru-RU" dirty="0"/>
                      <a:t>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095BC09B-E8CD-4594-A6D1-4AAED94331FA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61%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A84E-4915-B1DD-3180776B6363}"/>
                </c:ext>
              </c:extLst>
            </c:dLbl>
            <c:dLbl>
              <c:idx val="2"/>
              <c:layout>
                <c:manualLayout>
                  <c:x val="-8.0852127541384322E-2"/>
                  <c:y val="0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/>
                      <a:t>486,3  тис </a:t>
                    </a:r>
                    <a:r>
                      <a:rPr lang="ru-RU" b="1" baseline="0" dirty="0" err="1"/>
                      <a:t>грн</a:t>
                    </a:r>
                    <a:r>
                      <a:rPr lang="ru-RU" b="1" baseline="0" dirty="0"/>
                      <a:t> </a:t>
                    </a:r>
                    <a:fld id="{0C76D1E1-BF4F-40D7-A72C-092FD9099FCF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11%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A84E-4915-B1DD-3180776B6363}"/>
                </c:ext>
              </c:extLst>
            </c:dLbl>
            <c:dLbl>
              <c:idx val="3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/>
                      <a:t>158,7 тис </a:t>
                    </a:r>
                    <a:r>
                      <a:rPr lang="ru-RU" b="1" dirty="0" err="1"/>
                      <a:t>грн</a:t>
                    </a:r>
                    <a:r>
                      <a:rPr lang="ru-RU" b="1" dirty="0"/>
                      <a:t> </a:t>
                    </a:r>
                    <a:fld id="{1B03255A-35C8-4396-8CC2-BC61B9A1A4F7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3%</a:t>
                    </a:r>
                  </a:p>
                </c:rich>
              </c:tx>
              <c:spPr>
                <a:solidFill>
                  <a:srgbClr val="E87D37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84E-4915-B1DD-3180776B6363}"/>
                </c:ext>
              </c:extLst>
            </c:dLbl>
            <c:dLbl>
              <c:idx val="4"/>
              <c:layout>
                <c:manualLayout>
                  <c:x val="3.2534141298216059E-2"/>
                  <c:y val="0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662,5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r>
                      <a:rPr lang="ru-RU" dirty="0"/>
                      <a:t>Заходи по COVID-19</a:t>
                    </a:r>
                    <a:r>
                      <a:rPr lang="ru-RU" baseline="0" dirty="0"/>
                      <a:t>
15%</a:t>
                    </a:r>
                  </a:p>
                </c:rich>
              </c:tx>
              <c:spPr>
                <a:solidFill>
                  <a:srgbClr val="E87D37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4-A84E-4915-B1DD-3180776B6363}"/>
                </c:ext>
              </c:extLst>
            </c:dLbl>
            <c:dLbl>
              <c:idx val="5"/>
              <c:layout>
                <c:manualLayout>
                  <c:x val="1.7970225530496486E-2"/>
                  <c:y val="2.369139747324924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/>
                      <a:t>115,2 тис </a:t>
                    </a:r>
                    <a:r>
                      <a:rPr lang="ru-RU" b="1" dirty="0" err="1"/>
                      <a:t>грн</a:t>
                    </a:r>
                    <a:endParaRPr lang="ru-RU" b="1" dirty="0"/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01A3C04D-38BA-4700-A431-37F3F94AA8DD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r>
                      <a:rPr lang="ru-RU" b="1" baseline="0"/>
                      <a:t>2%</a:t>
                    </a:r>
                  </a:p>
                </c:rich>
              </c:tx>
              <c:spPr>
                <a:solidFill>
                  <a:srgbClr val="6A9E1F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84E-4915-B1DD-3180776B6363}"/>
                </c:ext>
              </c:extLst>
            </c:dLbl>
            <c:spPr>
              <a:solidFill>
                <a:srgbClr val="E87D37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Заробітна плата</c:v>
                </c:pt>
                <c:pt idx="1">
                  <c:v>Енергоносії</c:v>
                </c:pt>
                <c:pt idx="2">
                  <c:v>Медикаменти</c:v>
                </c:pt>
                <c:pt idx="3">
                  <c:v>Продукти харчування</c:v>
                </c:pt>
                <c:pt idx="4">
                  <c:v>Капітальні видатки</c:v>
                </c:pt>
                <c:pt idx="5">
                  <c:v>інші видатки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16490.8</c:v>
                </c:pt>
                <c:pt idx="1">
                  <c:v>7809.1</c:v>
                </c:pt>
                <c:pt idx="2">
                  <c:v>1432.9</c:v>
                </c:pt>
                <c:pt idx="3">
                  <c:v>328.2</c:v>
                </c:pt>
                <c:pt idx="4">
                  <c:v>2719.5</c:v>
                </c:pt>
                <c:pt idx="5">
                  <c:v>4023.6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Лист1!$B$6</c15:f>
                <c15:dlblRangeCache>
                  <c:ptCount val="1"/>
                  <c:pt idx="0">
                    <c:v>2719,5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A84E-4915-B1DD-3180776B63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160381242280966"/>
          <c:y val="0.12502127049174563"/>
          <c:w val="0.7718534412854452"/>
          <c:h val="0.772282685890034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161-4C7F-A213-3EC667FFFD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161-4C7F-A213-3EC667FFFDF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161-4C7F-A213-3EC667FFFDF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161-4C7F-A213-3EC667FFFDF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161-4C7F-A213-3EC667FFFDF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B49C-4D6C-AE29-5D91A449FE9C}"/>
              </c:ext>
            </c:extLst>
          </c:dPt>
          <c:dLbls>
            <c:dLbl>
              <c:idx val="0"/>
              <c:layout>
                <c:manualLayout>
                  <c:x val="4.1762705258702848E-2"/>
                  <c:y val="0.16142274210586771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915,7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951FA02C-D681-4213-B6F5-392FFDCA3E14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8E96B4F-BFFA-4B71-9E93-3C55806BC295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161-4C7F-A213-3EC667FFFDF0}"/>
                </c:ext>
              </c:extLst>
            </c:dLbl>
            <c:dLbl>
              <c:idx val="1"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211,6 тис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err="1"/>
                      <a:t>грн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 </a:t>
                    </a:r>
                    <a:fld id="{EAC9C78D-AC92-4918-97BE-B22D92175AB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BE8FB7B-9FBA-4C23-B02C-30CD03DF0676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161-4C7F-A213-3EC667FFFDF0}"/>
                </c:ext>
              </c:extLst>
            </c:dLbl>
            <c:dLbl>
              <c:idx val="2"/>
              <c:layout>
                <c:manualLayout>
                  <c:x val="-2.8229144575156875E-2"/>
                  <c:y val="-2.240099201354561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1 021,9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</a:p>
                  <a:p>
                    <a:fld id="{D832B74B-300F-4C34-9254-5E428A2BEA6D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5E7B2B49-C035-4D62-A989-397D69243D0D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161-4C7F-A213-3EC667FFFDF0}"/>
                </c:ext>
              </c:extLst>
            </c:dLbl>
            <c:dLbl>
              <c:idx val="3"/>
              <c:layout>
                <c:manualLayout>
                  <c:x val="-0.17323788848054519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266,4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BF87C378-27D5-4CF6-B61F-7E6E595FC8FC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8B4E9B8-1156-4B05-8133-5F684219A81B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161-4C7F-A213-3EC667FFFDF0}"/>
                </c:ext>
              </c:extLst>
            </c:dLbl>
            <c:dLbl>
              <c:idx val="4"/>
              <c:layout>
                <c:manualLayout>
                  <c:x val="-1.3059793660100551E-2"/>
                  <c:y val="-3.572036299764162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35,3 тис </a:t>
                    </a:r>
                    <a:r>
                      <a:rPr lang="ru-RU" dirty="0" err="1"/>
                      <a:t>грн</a:t>
                    </a:r>
                    <a:endParaRPr lang="ru-RU" dirty="0"/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30F9ADE3-2233-41C4-861B-5CF3083087E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0773A45-4A11-499D-B314-5CE0AADE3940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161-4C7F-A213-3EC667FFFDF0}"/>
                </c:ext>
              </c:extLst>
            </c:dLbl>
            <c:dLbl>
              <c:idx val="5"/>
              <c:layout>
                <c:manualLayout>
                  <c:x val="0.112488928255093"/>
                  <c:y val="9.4882214212485522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54,9</a:t>
                    </a:r>
                    <a:r>
                      <a:rPr lang="ru-RU" baseline="0" dirty="0"/>
                      <a:t> тис грн </a:t>
                    </a:r>
                    <a:fld id="{5BD9FCBE-346D-494B-B3DE-A8E7EE16B523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4C4053E-BF50-4783-842C-4487E421AEF1}" type="PERCENTAGE">
                      <a:rPr lang="ru-RU" baseline="0" dirty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7027719906685462"/>
                      <c:h val="0.1420350270504402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B49C-4D6C-AE29-5D91A449FE9C}"/>
                </c:ext>
              </c:extLst>
            </c:dLbl>
            <c:spPr>
              <a:solidFill>
                <a:srgbClr val="14967C"/>
              </a:solidFill>
              <a:ln>
                <a:solidFill>
                  <a:prstClr val="white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6"/>
                <c:pt idx="0">
                  <c:v>Утримання територіального центру</c:v>
                </c:pt>
                <c:pt idx="1">
                  <c:v>Заклади і заходи з питань дітей та їх соціального захисту</c:v>
                </c:pt>
                <c:pt idx="2">
                  <c:v>Міські пільги</c:v>
                </c:pt>
                <c:pt idx="3">
                  <c:v>Матеріальна допомога</c:v>
                </c:pt>
                <c:pt idx="4">
                  <c:v>Підтримка громадських організацій</c:v>
                </c:pt>
                <c:pt idx="5">
                  <c:v>Малий груповий будинок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 formatCode="#,##0.00">
                  <c:v>915.7</c:v>
                </c:pt>
                <c:pt idx="1">
                  <c:v>211.6</c:v>
                </c:pt>
                <c:pt idx="2">
                  <c:v>1021.9</c:v>
                </c:pt>
                <c:pt idx="3">
                  <c:v>266.39999999999998</c:v>
                </c:pt>
                <c:pt idx="4">
                  <c:v>35.299999999999997</c:v>
                </c:pt>
                <c:pt idx="5">
                  <c:v>54.9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1-4C7F-A213-3EC667FFF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3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939587278398405E-2"/>
          <c:y val="0.15076806534433768"/>
          <c:w val="0.80759710868224377"/>
          <c:h val="0.808159717146437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333-4CC8-84BC-3C7461C0FD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333-4CC8-84BC-3C7461C0FD38}"/>
              </c:ext>
            </c:extLst>
          </c:dPt>
          <c:dPt>
            <c:idx val="2"/>
            <c:bubble3D val="0"/>
            <c:explosion val="3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5333-4CC8-84BC-3C7461C0FD38}"/>
              </c:ext>
            </c:extLst>
          </c:dPt>
          <c:dPt>
            <c:idx val="3"/>
            <c:bubble3D val="0"/>
            <c:explosion val="1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333-4CC8-84BC-3C7461C0FD38}"/>
              </c:ext>
            </c:extLst>
          </c:dPt>
          <c:dPt>
            <c:idx val="4"/>
            <c:bubble3D val="0"/>
            <c:explosion val="8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333-4CC8-84BC-3C7461C0FD38}"/>
              </c:ext>
            </c:extLst>
          </c:dPt>
          <c:dPt>
            <c:idx val="5"/>
            <c:bubble3D val="0"/>
            <c:explosion val="19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333-4CC8-84BC-3C7461C0FD38}"/>
              </c:ext>
            </c:extLst>
          </c:dPt>
          <c:dLbls>
            <c:dLbl>
              <c:idx val="0"/>
              <c:layout>
                <c:manualLayout>
                  <c:x val="3.2159327946012846E-2"/>
                  <c:y val="-0.23833688148764251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911,5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 </a:t>
                    </a:r>
                    <a:fld id="{1D5506CA-EE62-4BDA-B57C-6D1741274A80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F4575542-C31F-4C19-8C31-00330050D717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333-4CC8-84BC-3C7461C0FD38}"/>
                </c:ext>
              </c:extLst>
            </c:dLbl>
            <c:dLbl>
              <c:idx val="1"/>
              <c:layout>
                <c:manualLayout>
                  <c:x val="-3.6009711104147475E-2"/>
                  <c:y val="-3.8133901038022805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25,2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endParaRPr lang="ru-RU" b="1" baseline="0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032AF9A1-6F84-4A0D-A041-97EEA1EA2203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C112B946-9A47-4A83-848E-7CE3E5C4995F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333-4CC8-84BC-3C7461C0FD38}"/>
                </c:ext>
              </c:extLst>
            </c:dLbl>
            <c:dLbl>
              <c:idx val="2"/>
              <c:layout>
                <c:manualLayout>
                  <c:x val="0.25869052027841877"/>
                  <c:y val="-9.5334752595057012E-3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11,5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       </a:t>
                    </a:r>
                    <a:fld id="{CE75592E-820C-424F-960C-2BC17AE9F135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7CF956B1-69E2-4026-9700-C1581508E4F4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333-4CC8-84BC-3C7461C0FD38}"/>
                </c:ext>
              </c:extLst>
            </c:dLbl>
            <c:dLbl>
              <c:idx val="3"/>
              <c:layout>
                <c:manualLayout>
                  <c:x val="-1.6079663973006422E-3"/>
                  <c:y val="0.38848911682485721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1 201,8тис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endParaRPr lang="ru-RU" b="1" baseline="0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AE751A81-E40E-42BD-AF96-E4F73E3B930A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621E1704-B950-4159-8FA3-CA44842A0DBD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333-4CC8-84BC-3C7461C0FD38}"/>
                </c:ext>
              </c:extLst>
            </c:dLbl>
            <c:dLbl>
              <c:idx val="4"/>
              <c:layout>
                <c:manualLayout>
                  <c:x val="0.30453345637811768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282,9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528C3500-D8A7-49A5-ADEF-E03BDC49C31D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37D1D442-42F0-472A-9148-B5120551FF3E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333-4CC8-84BC-3C7461C0FD38}"/>
                </c:ext>
              </c:extLst>
            </c:dLbl>
            <c:dLbl>
              <c:idx val="5"/>
              <c:layout>
                <c:manualLayout>
                  <c:x val="6.3664629992642792E-4"/>
                  <c:y val="-4.4650453747052017E-3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632,7 тис 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CFA75839-311D-45B6-BE0A-D1852170719D}" type="CATEGORYNAME">
                      <a:rPr lang="en-US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403FF80B-8596-4E25-8E79-37E7C9FAED59}" type="PERCENTAGE">
                      <a:rPr lang="en-US" b="1" baseline="0" dirty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en-US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333-4CC8-84BC-3C7461C0FD38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6"/>
                <c:pt idx="0">
                  <c:v>Заклади культури</c:v>
                </c:pt>
                <c:pt idx="1">
                  <c:v>Заходи в галузі культури і мистецтва</c:v>
                </c:pt>
                <c:pt idx="2">
                  <c:v>Заходи з розвитку фізичної культури та спорту</c:v>
                </c:pt>
                <c:pt idx="3">
                  <c:v>Дитячо-юнацька спортивна школа ім.Дідика</c:v>
                </c:pt>
                <c:pt idx="4">
                  <c:v>Фінансова підтримка дитячо-юнацької спортивної школи "Манганіт"</c:v>
                </c:pt>
                <c:pt idx="5">
                  <c:v>Фінансова підтримка  громадської організації "ФК Авангард"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3636</c:v>
                </c:pt>
                <c:pt idx="1">
                  <c:v>91</c:v>
                </c:pt>
                <c:pt idx="2">
                  <c:v>126.5</c:v>
                </c:pt>
                <c:pt idx="3">
                  <c:v>4538.7</c:v>
                </c:pt>
                <c:pt idx="4">
                  <c:v>1095.9000000000001</c:v>
                </c:pt>
                <c:pt idx="5">
                  <c:v>632.70000000000005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33-4CC8-84BC-3C7461C0F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485191245804335E-2"/>
          <c:y val="0.1603240380698441"/>
          <c:w val="0.8375399120075564"/>
          <c:h val="0.766708379434248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22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25C-420D-8289-F2CD90CBF39D}"/>
              </c:ext>
            </c:extLst>
          </c:dPt>
          <c:dPt>
            <c:idx val="1"/>
            <c:bubble3D val="0"/>
            <c:explosion val="2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25C-420D-8289-F2CD90CBF39D}"/>
              </c:ext>
            </c:extLst>
          </c:dPt>
          <c:dPt>
            <c:idx val="2"/>
            <c:bubble3D val="0"/>
            <c:explosion val="28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25C-420D-8289-F2CD90CBF39D}"/>
              </c:ext>
            </c:extLst>
          </c:dPt>
          <c:dPt>
            <c:idx val="3"/>
            <c:bubble3D val="0"/>
            <c:explosion val="9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25C-420D-8289-F2CD90CBF39D}"/>
              </c:ext>
            </c:extLst>
          </c:dPt>
          <c:dPt>
            <c:idx val="4"/>
            <c:bubble3D val="0"/>
            <c:explosion val="22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25C-420D-8289-F2CD90CBF39D}"/>
              </c:ext>
            </c:extLst>
          </c:dPt>
          <c:dLbls>
            <c:dLbl>
              <c:idx val="0"/>
              <c:layout>
                <c:manualLayout>
                  <c:x val="-1.0216401346366297E-2"/>
                  <c:y val="0.2234011035810835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39 894,6 тис грн </a:t>
                    </a:r>
                    <a:fld id="{1949D3F3-AED6-470B-BB74-38C7C3A2012B}" type="CATEGORYNAME">
                      <a:rPr lang="en-US" smtClean="0"/>
                      <a:pPr>
                        <a:defRPr/>
                      </a:pPr>
                      <a:t>[ИМЯ КАТЕГОРИИ]</a:t>
                    </a:fld>
                    <a:r>
                      <a:rPr lang="en-US" baseline="0" dirty="0"/>
                      <a:t>
</a:t>
                    </a:r>
                    <a:fld id="{BBCE7B44-C1B6-4C7F-BC8C-7B78656C0BBE}" type="PERCENTAGE">
                      <a:rPr lang="en-US" baseline="0"/>
                      <a:pPr>
                        <a:defRPr/>
                      </a:pPr>
                      <a:t>[ПРОЦЕНТ]</a:t>
                    </a:fld>
                    <a:endParaRPr lang="en-US" baseline="0" dirty="0"/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25C-420D-8289-F2CD90CBF39D}"/>
                </c:ext>
              </c:extLst>
            </c:dLbl>
            <c:dLbl>
              <c:idx val="1"/>
              <c:layout>
                <c:manualLayout>
                  <c:x val="3.0649204039098515E-2"/>
                  <c:y val="0.18577565455690101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22 308,3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2CA91DA9-305B-4110-8A26-0AED4DEE47AC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365BBC54-07A0-4106-AF1C-EB6F39C318FF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25C-420D-8289-F2CD90CBF39D}"/>
                </c:ext>
              </c:extLst>
            </c:dLbl>
            <c:dLbl>
              <c:idx val="2"/>
              <c:layout>
                <c:manualLayout>
                  <c:x val="-7.1514809424563203E-2"/>
                  <c:y val="4.2328630152205289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4 250,0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5DD6D7E2-220F-40BB-AA57-711E36561217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A0DBF451-4922-4B09-BFE3-C9FAA80FD832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25C-420D-8289-F2CD90CBF39D}"/>
                </c:ext>
              </c:extLst>
            </c:dLbl>
            <c:dLbl>
              <c:idx val="3"/>
              <c:layout>
                <c:manualLayout>
                  <c:x val="0.10386674702138939"/>
                  <c:y val="-7.0471058771247652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450,8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4DB77EC2-50F9-4DF0-A090-0E1941736E3D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6E200F2-5FB7-4BC5-BD22-8F531DB07F74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6102382553282483"/>
                      <c:h val="0.198651631300225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25C-420D-8289-F2CD90CBF39D}"/>
                </c:ext>
              </c:extLst>
            </c:dLbl>
            <c:dLbl>
              <c:idx val="4"/>
              <c:layout>
                <c:manualLayout>
                  <c:x val="0.26903190212097583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5 303,1</a:t>
                    </a:r>
                    <a:r>
                      <a:rPr lang="ru-RU" baseline="0" dirty="0"/>
                      <a:t> тис </a:t>
                    </a:r>
                    <a:r>
                      <a:rPr lang="ru-RU" baseline="0" dirty="0" err="1"/>
                      <a:t>грн</a:t>
                    </a:r>
                    <a:r>
                      <a:rPr lang="ru-RU" baseline="0" dirty="0"/>
                      <a:t> </a:t>
                    </a:r>
                    <a:fld id="{7C2E2C3F-8B25-402E-9602-41B108D66F29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C8AEE7C2-E72A-4E2A-AA73-6482DCFB990F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25C-420D-8289-F2CD90CBF39D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Лист1!$A$2:$A$6</c:f>
              <c:strCache>
                <c:ptCount val="5"/>
                <c:pt idx="0">
                  <c:v>Поточні та капітальні ремонти доріг, ліфтів, покрівель, житлових будинків, тротурів, фасадів та інше </c:v>
                </c:pt>
                <c:pt idx="1">
                  <c:v>Благоустрій міста: заходи з прибирання, озеленення, утримання мереж ЗО та інше</c:v>
                </c:pt>
                <c:pt idx="2">
                  <c:v>Покровводоканал: фінансова підтримка</c:v>
                </c:pt>
                <c:pt idx="3">
                  <c:v>Ритуал: утримання міського кладовища, поховання безрідних</c:v>
                </c:pt>
                <c:pt idx="4">
                  <c:v>Житлкосервіс: утримання та обслуговування соціальних гуртожитків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39894.6</c:v>
                </c:pt>
                <c:pt idx="1">
                  <c:v>22308.3</c:v>
                </c:pt>
                <c:pt idx="2">
                  <c:v>4250</c:v>
                </c:pt>
                <c:pt idx="3">
                  <c:v>450.8</c:v>
                </c:pt>
                <c:pt idx="4">
                  <c:v>5303.1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5C-420D-8289-F2CD90CBF3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"/>
          <c:w val="0.9954274847961424"/>
          <c:h val="0.4306853449975092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Лист1!$B$8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Лист1!$A$2:$A$7</c:f>
              <c:strCache>
                <c:ptCount val="6"/>
                <c:pt idx="0">
                  <c:v>Базова дотація</c:v>
                </c:pt>
                <c:pt idx="1">
                  <c:v>Освітня субвенція</c:v>
                </c:pt>
                <c:pt idx="2">
                  <c:v>Субвенція на здійснення переданих видатків у сфері освіти </c:v>
                </c:pt>
                <c:pt idx="3">
                  <c:v>Субвенція на надання державної підтримки особам з особливими освітніми потребами </c:v>
                </c:pt>
                <c:pt idx="4">
                  <c:v>Інші субвенції з місцевого бюджету</c:v>
                </c:pt>
                <c:pt idx="5">
                  <c:v> Субвенція на здійснення підтримки закладів охорони здоров`я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1032.3</c:v>
                </c:pt>
                <c:pt idx="1">
                  <c:v>15684.7</c:v>
                </c:pt>
                <c:pt idx="2">
                  <c:v>251.1</c:v>
                </c:pt>
                <c:pt idx="3">
                  <c:v>113.6</c:v>
                </c:pt>
                <c:pt idx="4">
                  <c:v>147.30000000000001</c:v>
                </c:pt>
                <c:pt idx="5">
                  <c:v>598.20000000000005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5A-4689-8FF1-1175836E71EA}"/>
            </c:ext>
          </c:extLst>
        </c:ser>
        <c:ser>
          <c:idx val="1"/>
          <c:order val="1"/>
          <c:tx>
            <c:strRef>
              <c:f>Лист1!$C$8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Лист1!$A$2:$A$7</c:f>
              <c:strCache>
                <c:ptCount val="6"/>
                <c:pt idx="0">
                  <c:v>Базова дотація</c:v>
                </c:pt>
                <c:pt idx="1">
                  <c:v>Освітня субвенція</c:v>
                </c:pt>
                <c:pt idx="2">
                  <c:v>Субвенція на здійснення переданих видатків у сфері освіти </c:v>
                </c:pt>
                <c:pt idx="3">
                  <c:v>Субвенція на надання державної підтримки особам з особливими освітніми потребами </c:v>
                </c:pt>
                <c:pt idx="4">
                  <c:v>Інші субвенції з місцевого бюджету</c:v>
                </c:pt>
                <c:pt idx="5">
                  <c:v> Субвенція на здійснення підтримки закладів охорони здоров`я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1032.3</c:v>
                </c:pt>
                <c:pt idx="1">
                  <c:v>15684.7</c:v>
                </c:pt>
                <c:pt idx="2">
                  <c:v>251.1</c:v>
                </c:pt>
                <c:pt idx="3">
                  <c:v>113.6</c:v>
                </c:pt>
                <c:pt idx="4">
                  <c:v>97.3</c:v>
                </c:pt>
                <c:pt idx="5">
                  <c:v>598.20000000000005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5A-4689-8FF1-1175836E7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289580536"/>
        <c:axId val="289580928"/>
        <c:axId val="334749920"/>
      </c:bar3DChart>
      <c:catAx>
        <c:axId val="2895805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9580928"/>
        <c:crosses val="autoZero"/>
        <c:auto val="0"/>
        <c:lblAlgn val="ctr"/>
        <c:lblOffset val="100"/>
        <c:noMultiLvlLbl val="0"/>
      </c:catAx>
      <c:valAx>
        <c:axId val="2895809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89580536"/>
        <c:crosses val="autoZero"/>
        <c:crossBetween val="between"/>
      </c:valAx>
      <c:serAx>
        <c:axId val="334749920"/>
        <c:scaling>
          <c:orientation val="minMax"/>
        </c:scaling>
        <c:delete val="1"/>
        <c:axPos val="b"/>
        <c:majorTickMark val="out"/>
        <c:minorTickMark val="none"/>
        <c:tickLblPos val="nextTo"/>
        <c:crossAx val="289580928"/>
        <c:crosses val="autoZero"/>
      </c:ser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1" i="0" u="none" strike="noStrike" kern="1200" baseline="0">
                <a:solidFill>
                  <a:schemeClr val="bg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uk-UA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39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230" y="4689853"/>
            <a:ext cx="4945654" cy="4441686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20942" y="0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705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0942" y="9379705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1FE7348-19FF-4C68-90A8-5AA8F5F1B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922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AC4CDD-2A11-4697-8E2B-450A801234B4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79D55-8975-4467-9179-FA48879AB8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5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FF44BC-93BC-4964-88A3-8022890ED6BB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6A0928-3F3B-49A7-B9FF-062A60B925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1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BE9E96-2986-4AA8-AC59-B9328A329598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32376-AF4F-41D0-A884-EA59CA63EE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2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73629-E881-4766-9863-3CF281B29915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DC79E-8A63-4409-A7A2-9944FF3655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7146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BA1D4F-0D52-46B5-B707-4BDA495B3ABD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6BCE6-363E-4AA6-B0CF-1B02C31EC5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07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983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11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D7468E-9EB7-4204-84E3-68FC75F293A0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E1FC43-FF38-4A10-9311-940CB91805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26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84C74-195E-4B6B-AEB1-77F39018A1E9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9A7-0A8F-4A6B-B159-557692CF61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2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98A3F7-86ED-4F6D-AAEC-06CF7EB44417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5EC657-BD99-4907-8E39-0FE631989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3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C87F5E-0F6D-4262-820D-03820E99618A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80D01-EF58-4BB9-B141-9C38AD7351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2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F067D-51FB-4997-A07D-FAC4CBD3E472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FBE38-98A7-4DC1-BF91-696E607EA7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2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53D265-23B3-4737-B24B-2764345FF083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0ED44-843A-429F-83AB-C5DBDC7DCB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6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6D25EC-3EAD-411B-8E72-6804390E540E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F1EB7-9BC9-46E8-86DD-A301154EA5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4AC38A-56B0-470D-9DCF-77CDE4DBBAFD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C1645-F3C2-4F4B-9874-FC8E574810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1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B6F398-02C7-4986-845A-68A2284A7631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7EB93-8489-4FA9-BA9C-91740B89E4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7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17EAFB-ECFB-498C-B0A6-D8E691CF2229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E4661-9C85-433D-81A3-95680B0E21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219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51520" y="1556792"/>
            <a:ext cx="8487179" cy="374441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Звіт</a:t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про виконання бюджету</a:t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Покровської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міської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територіальної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громади</a:t>
            </a:r>
            <a:r>
              <a:rPr lang="ru-RU" dirty="0">
                <a:latin typeface="Book Antiqua" panose="02040602050305030304" pitchFamily="18" charset="0"/>
              </a:rPr>
              <a:t/>
            </a:r>
            <a:br>
              <a:rPr lang="ru-RU" dirty="0">
                <a:latin typeface="Book Antiqua" panose="02040602050305030304" pitchFamily="18" charset="0"/>
              </a:rPr>
            </a:b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за </a:t>
            </a: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І квартал  2021 року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2414588" y="5172075"/>
            <a:ext cx="6324600" cy="1371600"/>
          </a:xfrm>
          <a:prstGeom prst="rect">
            <a:avLst/>
          </a:prstGeom>
        </p:spPr>
        <p:txBody>
          <a:bodyPr wrap="none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0" kern="120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1915030" y="5882773"/>
            <a:ext cx="6823669" cy="61852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pic>
        <p:nvPicPr>
          <p:cNvPr id="10246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504" y="94924"/>
            <a:ext cx="1681163" cy="210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4000">
              <a:schemeClr val="bg2">
                <a:tint val="97000"/>
                <a:hueMod val="92000"/>
                <a:satMod val="169000"/>
                <a:lumMod val="72000"/>
                <a:lumOff val="28000"/>
                <a:alpha val="97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057807725"/>
              </p:ext>
            </p:extLst>
          </p:nvPr>
        </p:nvGraphicFramePr>
        <p:xfrm>
          <a:off x="35496" y="764704"/>
          <a:ext cx="9001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334397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Міжбюджетні трансферти </a:t>
            </a:r>
            <a:r>
              <a:rPr lang="uk-UA" sz="2400" b="1">
                <a:solidFill>
                  <a:schemeClr val="bg1"/>
                </a:solidFill>
                <a:latin typeface="Book Antiqua" panose="02040602050305030304" pitchFamily="18" charset="0"/>
              </a:rPr>
              <a:t>17 777,2 </a:t>
            </a:r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тис грн</a:t>
            </a:r>
          </a:p>
          <a:p>
            <a:pPr algn="ctr"/>
            <a:endParaRPr lang="uk-UA" sz="2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88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086600" cy="10081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Структура надходжень 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до загального фонду бюджету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62 899,6 тис. грн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52451535"/>
              </p:ext>
            </p:extLst>
          </p:nvPr>
        </p:nvGraphicFramePr>
        <p:xfrm>
          <a:off x="827584" y="1412776"/>
          <a:ext cx="757024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 flipH="1">
            <a:off x="438178" y="6407617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116632"/>
            <a:ext cx="7754159" cy="129614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Спеціальний фонд</a:t>
            </a:r>
            <a:br>
              <a:rPr lang="uk-UA" sz="2800" b="1" dirty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uk-UA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422,3 тис. грн.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969061362"/>
              </p:ext>
            </p:extLst>
          </p:nvPr>
        </p:nvGraphicFramePr>
        <p:xfrm>
          <a:off x="755576" y="1412776"/>
          <a:ext cx="763284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 flipV="1">
            <a:off x="376105" y="458810"/>
            <a:ext cx="45719" cy="45719"/>
          </a:xfrm>
        </p:spPr>
        <p:txBody>
          <a:bodyPr>
            <a:normAutofit fontScale="25000" lnSpcReduction="20000"/>
          </a:bodyPr>
          <a:lstStyle/>
          <a:p>
            <a:pPr algn="ctr"/>
            <a:endParaRPr lang="uk-UA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5000">
              <a:schemeClr val="tx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5105078"/>
              </p:ext>
            </p:extLst>
          </p:nvPr>
        </p:nvGraphicFramePr>
        <p:xfrm>
          <a:off x="611560" y="1340768"/>
          <a:ext cx="7776864" cy="5517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-17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Структура видатків бюджету по галузям</a:t>
            </a:r>
          </a:p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 за загальним та спеціальним фондом</a:t>
            </a:r>
          </a:p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 69 181,4 тис грн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7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143" y="332656"/>
            <a:ext cx="7086600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Освіта</a:t>
            </a:r>
            <a:b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43 922,2 тис грн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4067912"/>
              </p:ext>
            </p:extLst>
          </p:nvPr>
        </p:nvGraphicFramePr>
        <p:xfrm>
          <a:off x="323528" y="1124744"/>
          <a:ext cx="849694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539552" y="5373217"/>
            <a:ext cx="72008" cy="72008"/>
          </a:xfrm>
        </p:spPr>
        <p:txBody>
          <a:bodyPr>
            <a:normAutofit fontScale="25000" lnSpcReduction="20000"/>
          </a:bodyPr>
          <a:lstStyle/>
          <a:p>
            <a:r>
              <a:rPr lang="uk-UA" dirty="0"/>
              <a:t>       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5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332656"/>
            <a:ext cx="4032448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ОХОРОНА ЗДОРОВ’Я</a:t>
            </a:r>
            <a:b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4 563,4 </a:t>
            </a: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тис. грн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436961"/>
              </p:ext>
            </p:extLst>
          </p:nvPr>
        </p:nvGraphicFramePr>
        <p:xfrm>
          <a:off x="467544" y="1268760"/>
          <a:ext cx="8352928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1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0860" y="332656"/>
            <a:ext cx="7086600" cy="10081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Соціальний захист населення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2 505,8 тис. грн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303347681"/>
              </p:ext>
            </p:extLst>
          </p:nvPr>
        </p:nvGraphicFramePr>
        <p:xfrm>
          <a:off x="611560" y="1340768"/>
          <a:ext cx="801590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6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143" y="0"/>
            <a:ext cx="7086600" cy="134076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Культура та спорт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2 432,9 ТИС. грн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8439644"/>
              </p:ext>
            </p:extLst>
          </p:nvPr>
        </p:nvGraphicFramePr>
        <p:xfrm>
          <a:off x="683568" y="1124744"/>
          <a:ext cx="808816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671612"/>
              </p:ext>
            </p:extLst>
          </p:nvPr>
        </p:nvGraphicFramePr>
        <p:xfrm>
          <a:off x="734211" y="980728"/>
          <a:ext cx="745859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91680" y="0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ЖИТЛОВО-КОМУНАЛЬНА СФЕРА                                72 206,8 ТИС ГРН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E5288F6-6ED8-406A-AFB4-79CCA6DCE9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2958</TotalTime>
  <Words>241</Words>
  <Application>Microsoft Office PowerPoint</Application>
  <PresentationFormat>Экран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Century Gothic</vt:lpstr>
      <vt:lpstr>Corbel</vt:lpstr>
      <vt:lpstr>Times New Roman</vt:lpstr>
      <vt:lpstr>Wingdings 3</vt:lpstr>
      <vt:lpstr>Сектор</vt:lpstr>
      <vt:lpstr>Звіт  про виконання бюджету  Покровської міської територіальної громади за І квартал  2021 року</vt:lpstr>
      <vt:lpstr> Структура надходжень  до загального фонду бюджету 62 899,6 тис. грн </vt:lpstr>
      <vt:lpstr>Спеціальний фонд 422,3 тис. грн.</vt:lpstr>
      <vt:lpstr>Презентация PowerPoint</vt:lpstr>
      <vt:lpstr>Освіта  43 922,2 тис грн</vt:lpstr>
      <vt:lpstr>ОХОРОНА ЗДОРОВ’Я 4 563,4 тис. грн</vt:lpstr>
      <vt:lpstr>Соціальний захист населення 2 505,8 тис. грн</vt:lpstr>
      <vt:lpstr>Культура та спорт 2 432,9 ТИС. грн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ФІНАНСОВЕ УПРАВЛІННЯ</dc:title>
  <dc:creator>Пользователь Windows</dc:creator>
  <cp:lastModifiedBy>User</cp:lastModifiedBy>
  <cp:revision>234</cp:revision>
  <cp:lastPrinted>2021-02-08T14:28:33Z</cp:lastPrinted>
  <dcterms:created xsi:type="dcterms:W3CDTF">2017-03-07T09:17:34Z</dcterms:created>
  <dcterms:modified xsi:type="dcterms:W3CDTF">2021-05-13T06:35:57Z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TC010184381049</vt:lpwstr>
  </property>
</Properties>
</file>