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2"/>
  </p:sldMasterIdLst>
  <p:notesMasterIdLst>
    <p:notesMasterId r:id="rId13"/>
  </p:notesMasterIdLst>
  <p:sldIdLst>
    <p:sldId id="256" r:id="rId3"/>
    <p:sldId id="258" r:id="rId4"/>
    <p:sldId id="264" r:id="rId5"/>
    <p:sldId id="271" r:id="rId6"/>
    <p:sldId id="269" r:id="rId7"/>
    <p:sldId id="267" r:id="rId8"/>
    <p:sldId id="268" r:id="rId9"/>
    <p:sldId id="270" r:id="rId10"/>
    <p:sldId id="266" r:id="rId11"/>
    <p:sldId id="272" r:id="rId12"/>
  </p:sldIdLst>
  <p:sldSz cx="9144000" cy="6858000" type="screen4x3"/>
  <p:notesSz cx="6742113" cy="9872663"/>
  <p:custDataLst>
    <p:tags r:id="rId14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E82"/>
    <a:srgbClr val="000000"/>
    <a:srgbClr val="FFCC00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00" autoAdjust="0"/>
  </p:normalViewPr>
  <p:slideViewPr>
    <p:cSldViewPr>
      <p:cViewPr varScale="1">
        <p:scale>
          <a:sx n="127" d="100"/>
          <a:sy n="127" d="100"/>
        </p:scale>
        <p:origin x="31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248754862456296E-2"/>
          <c:y val="7.0815941085911091E-2"/>
          <c:w val="0.93007357049548633"/>
          <c:h val="0.921194081934544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1A-4571-8125-C63F25BDB04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1A-4571-8125-C63F25BDB04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1A-4571-8125-C63F25BDB04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1A-4571-8125-C63F25BDB04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299-4064-9F41-E3A5504DE011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299-4064-9F41-E3A5504DE011}"/>
              </c:ext>
            </c:extLst>
          </c:dPt>
          <c:dLbls>
            <c:dLbl>
              <c:idx val="0"/>
              <c:layout>
                <c:manualLayout>
                  <c:x val="-3.2966227138602868E-3"/>
                  <c:y val="-8.0005329870699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46 366,6 тис</a:t>
                    </a:r>
                    <a:r>
                      <a:rPr lang="ru-RU" baseline="0" dirty="0"/>
                      <a:t>. </a:t>
                    </a:r>
                    <a:r>
                      <a:rPr lang="ru-RU" baseline="0" dirty="0" err="1"/>
                      <a:t>грн</a:t>
                    </a:r>
                    <a:endParaRPr lang="ru-RU" baseline="0" dirty="0"/>
                  </a:p>
                  <a:p>
                    <a:pPr>
                      <a:defRPr/>
                    </a:pPr>
                    <a:fld id="{0C7CC42F-A152-46F7-8CF1-108F263EA5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26,0 %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A-4571-8125-C63F25BDB047}"/>
                </c:ext>
              </c:extLst>
            </c:dLbl>
            <c:dLbl>
              <c:idx val="1"/>
              <c:layout>
                <c:manualLayout>
                  <c:x val="3.8587375208843887E-2"/>
                  <c:y val="-2.519561318583557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102 885,8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fld id="{7655D83F-ECD5-4210-ACF5-63A1721BAC8F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57,7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53066029146264"/>
                      <c:h val="0.228425106279357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1A-4571-8125-C63F25BDB047}"/>
                </c:ext>
              </c:extLst>
            </c:dLbl>
            <c:dLbl>
              <c:idx val="2"/>
              <c:layout>
                <c:manualLayout>
                  <c:x val="-3.4006679834002795E-2"/>
                  <c:y val="0.10348453346453569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14 967,4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A1BBC8DB-8D98-4DDF-A7DC-7B91CE8492B2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8,4  %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1A-4571-8125-C63F25BDB047}"/>
                </c:ext>
              </c:extLst>
            </c:dLbl>
            <c:dLbl>
              <c:idx val="3"/>
              <c:layout>
                <c:manualLayout>
                  <c:x val="-8.1426679033103633E-2"/>
                  <c:y val="6.1277297808728232E-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7032,2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9C67FE4-1BB6-4C05-AA08-997D7C4AAC58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3,9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C62324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027051161335793"/>
                      <c:h val="0.171029806212008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1A-4571-8125-C63F25BDB047}"/>
                </c:ext>
              </c:extLst>
            </c:dLbl>
            <c:dLbl>
              <c:idx val="4"/>
              <c:layout>
                <c:manualLayout>
                  <c:x val="5.7039082471274385E-2"/>
                  <c:y val="-2.015649054866919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3 379,3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BDA6199-624B-44DE-846F-452E3C94EBBB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1,9 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366068852698087"/>
                      <c:h val="0.128093307092862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299-4064-9F41-E3A5504DE011}"/>
                </c:ext>
              </c:extLst>
            </c:dLbl>
            <c:dLbl>
              <c:idx val="5"/>
              <c:layout>
                <c:manualLayout>
                  <c:x val="0.17658460206979154"/>
                  <c:y val="8.9721553455532968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3 731,0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/>
                    </a:pPr>
                    <a:fld id="{A88A3380-F481-40AF-85F4-51A735CA1D83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2,1  %</a:t>
                    </a:r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969034567956029"/>
                      <c:h val="0.160899384195406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299-4064-9F41-E3A5504DE011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Акцзний податок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46366.6</c:v>
                </c:pt>
                <c:pt idx="1">
                  <c:v>102885.8</c:v>
                </c:pt>
                <c:pt idx="2">
                  <c:v>14967.4</c:v>
                </c:pt>
                <c:pt idx="3">
                  <c:v>7032.2</c:v>
                </c:pt>
                <c:pt idx="4">
                  <c:v>3379.3</c:v>
                </c:pt>
                <c:pt idx="5">
                  <c:v>3731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571-8125-C63F25BDB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33337700423224E-2"/>
          <c:y val="0.16655504630940851"/>
          <c:w val="0.82916666666666672"/>
          <c:h val="0.813410943757571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DFE-47E8-98FA-B9AB64F1ED92}"/>
              </c:ext>
            </c:extLst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DFE-47E8-98FA-B9AB64F1ED92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DFE-47E8-98FA-B9AB64F1ED92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DFE-47E8-98FA-B9AB64F1ED92}"/>
              </c:ext>
            </c:extLst>
          </c:dPt>
          <c:dLbls>
            <c:dLbl>
              <c:idx val="0"/>
              <c:layout>
                <c:manualLayout>
                  <c:x val="-0.2350392671254557"/>
                  <c:y val="-4.471334171007602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80,2 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Грошові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стягнення</a:t>
                    </a:r>
                    <a:r>
                      <a:rPr lang="ru-RU" baseline="0" dirty="0"/>
                      <a:t> за </a:t>
                    </a:r>
                    <a:r>
                      <a:rPr lang="ru-RU" baseline="0" dirty="0" err="1"/>
                      <a:t>порушення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закондавства</a:t>
                    </a:r>
                    <a:r>
                      <a:rPr lang="ru-RU" baseline="0" dirty="0"/>
                      <a:t> про </a:t>
                    </a:r>
                    <a:r>
                      <a:rPr lang="ru-RU" baseline="0" dirty="0" err="1"/>
                      <a:t>охорону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навколишнього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середовища</a:t>
                    </a:r>
                    <a:r>
                      <a:rPr lang="ru-RU" baseline="0" dirty="0"/>
                      <a:t>
7,5 %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2DFE-47E8-98FA-B9AB64F1ED92}"/>
                </c:ext>
              </c:extLst>
            </c:dLbl>
            <c:dLbl>
              <c:idx val="1"/>
              <c:layout>
                <c:manualLayout>
                  <c:x val="2.2916666666666665E-2"/>
                  <c:y val="-9.06250000000000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2 208,5 </a:t>
                    </a:r>
                    <a:r>
                      <a:rPr lang="ru-RU" dirty="0"/>
                      <a:t>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8D54BA33-EDF0-4C57-ABF9-BF00407212D5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80,8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DFE-47E8-98FA-B9AB64F1ED92}"/>
                </c:ext>
              </c:extLst>
            </c:dLbl>
            <c:dLbl>
              <c:idx val="2"/>
              <c:layout>
                <c:manualLayout>
                  <c:x val="2.0833333333333333E-3"/>
                  <c:y val="-0.18124999999999999"/>
                </c:manualLayout>
              </c:layout>
              <c:tx>
                <c:rich>
                  <a:bodyPr/>
                  <a:lstStyle/>
                  <a:p>
                    <a:fld id="{9DFDB15E-BD6A-4A0B-A0E1-A454D7659A6F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 smtClean="0"/>
                      <a:t>
1,3 тис. </a:t>
                    </a:r>
                    <a:r>
                      <a:rPr lang="ru-RU" baseline="0" dirty="0" err="1" smtClean="0"/>
                      <a:t>грн</a:t>
                    </a:r>
                    <a:endParaRPr lang="ru-RU" baseline="0" dirty="0" smtClean="0"/>
                  </a:p>
                  <a:p>
                    <a:endParaRPr lang="uk-UA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DFE-47E8-98FA-B9AB64F1ED92}"/>
                </c:ext>
              </c:extLst>
            </c:dLbl>
            <c:dLbl>
              <c:idx val="3"/>
              <c:layout>
                <c:manualLayout>
                  <c:x val="0.23998172110855609"/>
                  <c:y val="-3.6019080822005785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99,0 </a:t>
                    </a:r>
                    <a:r>
                      <a:rPr lang="ru-RU" dirty="0"/>
                      <a:t>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Екологічний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податок</a:t>
                    </a:r>
                    <a:r>
                      <a:rPr lang="ru-RU" dirty="0"/>
                      <a:t> 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 </a:t>
                    </a:r>
                    <a:endParaRPr lang="ru-RU" baseline="0" dirty="0"/>
                  </a:p>
                  <a:p>
                    <a:pPr>
                      <a:defRPr/>
                    </a:pPr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888682704018212"/>
                      <c:h val="0.131066422979606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DFE-47E8-98FA-B9AB64F1ED92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2">
                  <c:v>Відчуження майна</c:v>
                </c:pt>
                <c:pt idx="3">
                  <c:v>Екологічний фонд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2">
                  <c:v>1.3</c:v>
                </c:pt>
                <c:pt idx="3">
                  <c:v>38.4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FE-47E8-98FA-B9AB64F1E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9212577203356"/>
          <c:y val="0.18184024491987197"/>
          <c:w val="0.83641349520835129"/>
          <c:h val="0.81600124555189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C9B-40C2-ADB6-A03DBF5266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C9B-40C2-ADB6-A03DBF5266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9B-40C2-ADB6-A03DBF5266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9B-40C2-ADB6-A03DBF5266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C9B-40C2-ADB6-A03DBF5266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9B-40C2-ADB6-A03DBF5266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C9B-40C2-ADB6-A03DBF5266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9B-40C2-ADB6-A03DBF5266EF}"/>
              </c:ext>
            </c:extLst>
          </c:dPt>
          <c:dLbls>
            <c:dLbl>
              <c:idx val="0"/>
              <c:layout>
                <c:manualLayout>
                  <c:x val="0"/>
                  <c:y val="0.2427345374030786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19 278,0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DCA1535B-9624-425C-BE36-1E254E95F02B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8%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9B-40C2-ADB6-A03DBF5266EF}"/>
                </c:ext>
              </c:extLst>
            </c:dLbl>
            <c:dLbl>
              <c:idx val="1"/>
              <c:layout>
                <c:manualLayout>
                  <c:x val="-0.20903027235656943"/>
                  <c:y val="-5.754696239944931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90 021,2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112E7EE8-FA05-4991-A995-7A2887E4B22D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40%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9B-40C2-ADB6-A03DBF5266EF}"/>
                </c:ext>
              </c:extLst>
            </c:dLbl>
            <c:dLbl>
              <c:idx val="2"/>
              <c:layout>
                <c:manualLayout>
                  <c:x val="0"/>
                  <c:y val="0.1860869388695382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15 014,2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951C721D-B083-42D4-B7DD-3BFECAA93FA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7%</a:t>
                    </a:r>
                  </a:p>
                </c:rich>
              </c:tx>
              <c:spPr>
                <a:solidFill>
                  <a:srgbClr val="14967C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C9B-40C2-ADB6-A03DBF5266EF}"/>
                </c:ext>
              </c:extLst>
            </c:dLbl>
            <c:dLbl>
              <c:idx val="3"/>
              <c:layout>
                <c:manualLayout>
                  <c:x val="0"/>
                  <c:y val="-0.2434662447643592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7 635,9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29ADD24D-7E71-46A1-BD5A-FBBD9F606A6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4%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C9B-40C2-ADB6-A03DBF5266EF}"/>
                </c:ext>
              </c:extLst>
            </c:dLbl>
            <c:dLbl>
              <c:idx val="4"/>
              <c:layout>
                <c:manualLayout>
                  <c:x val="0.21229637036214083"/>
                  <c:y val="-0.2413593915645759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4 352,1тис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622A1B4B-5E0F-4E27-82D6-036EA1824692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2%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9B-40C2-ADB6-A03DBF5266EF}"/>
                </c:ext>
              </c:extLst>
            </c:dLbl>
            <c:dLbl>
              <c:idx val="5"/>
              <c:layout>
                <c:manualLayout>
                  <c:x val="0.29003104593316786"/>
                  <c:y val="-0.1362813569773109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29 245,3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6846412-06E9-4F26-B389-C2C4B76A94E3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63CFC8C2-6470-45BC-8F4A-BB9A1CE33AA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C9B-40C2-ADB6-A03DBF5266EF}"/>
                </c:ext>
              </c:extLst>
            </c:dLbl>
            <c:dLbl>
              <c:idx val="6"/>
              <c:layout>
                <c:manualLayout>
                  <c:x val="4.2459274072428166E-2"/>
                  <c:y val="-5.52450839034711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61 435,0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F263EF88-0327-47F1-9873-4B94E329C941}" type="CATEGORYNAME">
                      <a:rPr lang="en-US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ABA803A5-212D-4427-92FC-22BE0B7DF23C}" type="PERCENTAGE">
                      <a:rPr lang="en-US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C9B-40C2-ADB6-A03DBF5266EF}"/>
                </c:ext>
              </c:extLst>
            </c:dLbl>
            <c:dLbl>
              <c:idx val="7"/>
              <c:layout>
                <c:manualLayout>
                  <c:x val="5.7911068922379828E-2"/>
                  <c:y val="-2.45057065668803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9B-40C2-ADB6-A03DBF5266EF}"/>
                </c:ext>
              </c:extLst>
            </c:dLbl>
            <c:spPr>
              <a:solidFill>
                <a:srgbClr val="14967C">
                  <a:lumMod val="75000"/>
                </a:srgbClr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#,##0.00">
                  <c:v>19278</c:v>
                </c:pt>
                <c:pt idx="1">
                  <c:v>90021.2</c:v>
                </c:pt>
                <c:pt idx="2">
                  <c:v>15014.2</c:v>
                </c:pt>
                <c:pt idx="3">
                  <c:v>7635.9</c:v>
                </c:pt>
                <c:pt idx="4">
                  <c:v>4352.1000000000004</c:v>
                </c:pt>
                <c:pt idx="5">
                  <c:v>29245.3</c:v>
                </c:pt>
                <c:pt idx="6">
                  <c:v>61435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B-40C2-ADB6-A03DBF5266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E78-4051-A4E6-A9C454957F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E78-4051-A4E6-A9C454957F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E78-4051-A4E6-A9C454957F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E78-4051-A4E6-A9C454957F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E78-4051-A4E6-A9C454957F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E78-4051-A4E6-A9C454957F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E78-4051-A4E6-A9C454957F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E78-4051-A4E6-A9C454957F8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BC9B-40C2-ADB6-A03DBF526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8158028354976168E-2"/>
          <c:y val="8.1035440506610379E-2"/>
          <c:w val="0.91079216634331728"/>
          <c:h val="0.814684109173054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46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CA-4B7B-B9CF-C300633D393A}"/>
              </c:ext>
            </c:extLst>
          </c:dPt>
          <c:dPt>
            <c:idx val="1"/>
            <c:bubble3D val="0"/>
            <c:explosion val="1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CA-4B7B-B9CF-C300633D393A}"/>
              </c:ext>
            </c:extLst>
          </c:dPt>
          <c:dPt>
            <c:idx val="2"/>
            <c:bubble3D val="0"/>
            <c:explosion val="25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CA-4B7B-B9CF-C300633D393A}"/>
              </c:ext>
            </c:extLst>
          </c:dPt>
          <c:dPt>
            <c:idx val="3"/>
            <c:bubble3D val="0"/>
            <c:explosion val="2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CA-4B7B-B9CF-C300633D393A}"/>
              </c:ext>
            </c:extLst>
          </c:dPt>
          <c:dPt>
            <c:idx val="4"/>
            <c:bubble3D val="0"/>
            <c:explosion val="9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B41-4BCF-AE0C-002BF07EAAB3}"/>
              </c:ext>
            </c:extLst>
          </c:dPt>
          <c:dLbls>
            <c:dLbl>
              <c:idx val="0"/>
              <c:layout>
                <c:manualLayout>
                  <c:x val="-0.22754645718887065"/>
                  <c:y val="-2.300466614820575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75 076,5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                      </a:t>
                    </a:r>
                    <a:fld id="{C7E9CF3B-E7A9-4B26-AFEA-3BBD241A4D91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83%</a:t>
                    </a:r>
                  </a:p>
                </c:rich>
              </c:tx>
              <c:spPr>
                <a:solidFill>
                  <a:srgbClr val="052F61"/>
                </a:solidFill>
                <a:ln w="12700" cap="rnd" cmpd="sng" algn="ctr">
                  <a:solidFill>
                    <a:srgbClr val="052F61">
                      <a:shade val="50000"/>
                      <a:hueMod val="94000"/>
                    </a:srgbClr>
                  </a:solidFill>
                  <a:prstDash val="soli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CA-4B7B-B9CF-C300633D393A}"/>
                </c:ext>
              </c:extLst>
            </c:dLbl>
            <c:dLbl>
              <c:idx val="1"/>
              <c:layout>
                <c:manualLayout>
                  <c:x val="-0.29006189394934079"/>
                  <c:y val="5.1123949190829202E-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13 830,3 тис 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3ED5E3F-64A1-4E24-81C8-F6DFF3183D6E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
15%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6128361770638888"/>
                      <c:h val="0.16635633077806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DCA-4B7B-B9CF-C300633D393A}"/>
                </c:ext>
              </c:extLst>
            </c:dLbl>
            <c:dLbl>
              <c:idx val="2"/>
              <c:layout>
                <c:manualLayout>
                  <c:x val="-9.8677970583617533E-2"/>
                  <c:y val="-7.097526200792504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860,2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811F430-E843-4E32-95AA-6D95939E9558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0,5%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688102607515601"/>
                      <c:h val="0.154598377958004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DCA-4B7B-B9CF-C300633D393A}"/>
                </c:ext>
              </c:extLst>
            </c:dLbl>
            <c:dLbl>
              <c:idx val="3"/>
              <c:layout>
                <c:manualLayout>
                  <c:x val="0.1478430771236621"/>
                  <c:y val="4.371810539569677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657,2 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тис грн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Капітальні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0,4%</a:t>
                    </a:r>
                    <a:endParaRPr lang="ru-RU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ADCA-4B7B-B9CF-C300633D393A}"/>
                </c:ext>
              </c:extLst>
            </c:dLbl>
            <c:dLbl>
              <c:idx val="4"/>
              <c:layout>
                <c:manualLayout>
                  <c:x val="0.1583864419104947"/>
                  <c:y val="6.300022219753360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1 114,4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 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2%</a:t>
                    </a:r>
                    <a:endParaRPr lang="ru-RU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6413557354967906"/>
                      <c:h val="0.164004740214050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B41-4BCF-AE0C-002BF07EAAB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Оплата праці і нарахування на заробітну плату</c:v>
                </c:pt>
                <c:pt idx="1">
                  <c:v>Енергоносії</c:v>
                </c:pt>
                <c:pt idx="2">
                  <c:v>Продукти харчування</c:v>
                </c:pt>
                <c:pt idx="3">
                  <c:v>Капітальні видатки</c:v>
                </c:pt>
                <c:pt idx="4">
                  <c:v>Інші видатки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75076.5</c:v>
                </c:pt>
                <c:pt idx="1">
                  <c:v>13830.3</c:v>
                </c:pt>
                <c:pt idx="4" formatCode="General">
                  <c:v>1114.4000000000001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3B-4E13-A7F7-38FCD2BB7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50"/>
      <c:depthPercent val="100"/>
      <c:rAngAx val="0"/>
      <c:perspective val="4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96977347344548E-2"/>
          <c:y val="7.4983360886274344E-2"/>
          <c:w val="0.94830555225664581"/>
          <c:h val="0.920575963816189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4E-4915-B1DD-3180776B6363}"/>
              </c:ext>
            </c:extLst>
          </c:dPt>
          <c:dPt>
            <c:idx val="1"/>
            <c:bubble3D val="0"/>
            <c:explosion val="15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84E-4915-B1DD-3180776B6363}"/>
              </c:ext>
            </c:extLst>
          </c:dPt>
          <c:dPt>
            <c:idx val="2"/>
            <c:bubble3D val="0"/>
            <c:explosion val="3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84E-4915-B1DD-3180776B6363}"/>
              </c:ext>
            </c:extLst>
          </c:dPt>
          <c:dPt>
            <c:idx val="3"/>
            <c:bubble3D val="0"/>
            <c:explosion val="38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4E-4915-B1DD-3180776B6363}"/>
              </c:ext>
            </c:extLst>
          </c:dPt>
          <c:dPt>
            <c:idx val="4"/>
            <c:bubble3D val="0"/>
            <c:explosion val="25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84E-4915-B1DD-3180776B6363}"/>
              </c:ext>
            </c:extLst>
          </c:dPt>
          <c:dPt>
            <c:idx val="5"/>
            <c:bubble3D val="0"/>
            <c:explosion val="32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4E-4915-B1DD-3180776B6363}"/>
              </c:ext>
            </c:extLst>
          </c:dPt>
          <c:dLbls>
            <c:dLbl>
              <c:idx val="0"/>
              <c:layout>
                <c:manualLayout>
                  <c:x val="-0.18549184190262386"/>
                  <c:y val="0.1954111829157452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6 516,9 тис </a:t>
                    </a:r>
                    <a:r>
                      <a:rPr lang="ru-RU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55FC78DB-7ABE-4738-A5C1-293CEB141769}" type="CATEGORYNAM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43%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84E-4915-B1DD-3180776B6363}"/>
                </c:ext>
              </c:extLst>
            </c:dLbl>
            <c:dLbl>
              <c:idx val="1"/>
              <c:layout>
                <c:manualLayout>
                  <c:x val="-8.0582521482287409E-2"/>
                  <c:y val="-8.40722531149136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6 778,2 тис </a:t>
                    </a:r>
                    <a:r>
                      <a:rPr lang="ru-RU" dirty="0"/>
                      <a:t>грн </a:t>
                    </a:r>
                    <a:fld id="{095BC09B-E8CD-4594-A6D1-4AAED94331FA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84E-4915-B1DD-3180776B6363}"/>
                </c:ext>
              </c:extLst>
            </c:dLbl>
            <c:dLbl>
              <c:idx val="2"/>
              <c:layout>
                <c:manualLayout>
                  <c:x val="-0.27850736891303263"/>
                  <c:y val="-7.498336088627434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509,7 </a:t>
                    </a:r>
                    <a:r>
                      <a:rPr lang="ru-RU" b="1" baseline="0" dirty="0" smtClean="0"/>
                      <a:t>тис </a:t>
                    </a:r>
                    <a:r>
                      <a:rPr lang="ru-RU" b="1" baseline="0" dirty="0"/>
                      <a:t>грн </a:t>
                    </a:r>
                    <a:fld id="{0C76D1E1-BF4F-40D7-A72C-092FD9099FCF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 dirty="0" smtClean="0"/>
                      <a:t>4%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84E-4915-B1DD-3180776B6363}"/>
                </c:ext>
              </c:extLst>
            </c:dLbl>
            <c:dLbl>
              <c:idx val="3"/>
              <c:layout>
                <c:manualLayout>
                  <c:x val="-0.11707271988936106"/>
                  <c:y val="-7.043891477195468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149,7  </a:t>
                    </a:r>
                    <a:r>
                      <a:rPr lang="ru-RU" b="1" dirty="0"/>
                      <a:t>тис грн </a:t>
                    </a:r>
                    <a:fld id="{1B03255A-35C8-4396-8CC2-BC61B9A1A4F7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1CAC4F28-262D-496D-863D-27734E0BB0CD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84E-4915-B1DD-3180776B6363}"/>
                </c:ext>
              </c:extLst>
            </c:dLbl>
            <c:dLbl>
              <c:idx val="4"/>
              <c:layout>
                <c:manualLayout>
                  <c:x val="2.341155101540442E-2"/>
                  <c:y val="-0.1269557220659696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691,9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CF8D5C9-363E-4BCD-A956-CDBE0203721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A84E-4915-B1DD-3180776B6363}"/>
                </c:ext>
              </c:extLst>
            </c:dLbl>
            <c:dLbl>
              <c:idx val="5"/>
              <c:layout>
                <c:manualLayout>
                  <c:x val="8.7137947316198588E-2"/>
                  <c:y val="0.1486636823611080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367,8 тис </a:t>
                    </a:r>
                    <a:r>
                      <a:rPr lang="ru-RU" b="1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01A3C04D-38BA-4700-A431-37F3F94AA8DD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 dirty="0" smtClean="0"/>
                      <a:t>2%</a:t>
                    </a:r>
                  </a:p>
                </c:rich>
              </c:tx>
              <c:spPr>
                <a:solidFill>
                  <a:srgbClr val="6A9E1F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84E-4915-B1DD-3180776B6363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Заробітна плата з нарахуваннями</c:v>
                </c:pt>
                <c:pt idx="1">
                  <c:v>Енергоносії</c:v>
                </c:pt>
                <c:pt idx="2">
                  <c:v>Медикаменти</c:v>
                </c:pt>
                <c:pt idx="3">
                  <c:v>Продукти харчування</c:v>
                </c:pt>
                <c:pt idx="4">
                  <c:v>Заходи по COVID-19</c:v>
                </c:pt>
                <c:pt idx="5">
                  <c:v>інші видатки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#,##0.00">
                  <c:v>6516.9</c:v>
                </c:pt>
                <c:pt idx="1">
                  <c:v>6778.2</c:v>
                </c:pt>
                <c:pt idx="2">
                  <c:v>509.7</c:v>
                </c:pt>
                <c:pt idx="3">
                  <c:v>149.69999999999999</c:v>
                </c:pt>
                <c:pt idx="4">
                  <c:v>691.9</c:v>
                </c:pt>
                <c:pt idx="5">
                  <c:v>367.8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Лист1!$B$6</c15:f>
                <c15:dlblRangeCache>
                  <c:ptCount val="1"/>
                  <c:pt idx="0">
                    <c:v>691,9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A84E-4915-B1DD-3180776B6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462035619230711"/>
          <c:y val="0.1180740259231616"/>
          <c:w val="0.7718534412854452"/>
          <c:h val="0.772282685890034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1-4C7F-A213-3EC667FFFD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1-4C7F-A213-3EC667FFFD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161-4C7F-A213-3EC667FFFD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161-4C7F-A213-3EC667FFFD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161-4C7F-A213-3EC667FFFDF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F431-4509-BCB4-8898A915195E}"/>
              </c:ext>
            </c:extLst>
          </c:dPt>
          <c:dLbls>
            <c:dLbl>
              <c:idx val="0"/>
              <c:layout>
                <c:manualLayout>
                  <c:x val="3.3048441223069151E-2"/>
                  <c:y val="-3.503917989421707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552,8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951FA02C-D681-4213-B6F5-392FFDCA3E1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8E96B4F-BFFA-4B71-9E93-3C55806BC295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61-4C7F-A213-3EC667FFFDF0}"/>
                </c:ext>
              </c:extLst>
            </c:dLbl>
            <c:dLbl>
              <c:idx val="1"/>
              <c:layout>
                <c:manualLayout>
                  <c:x val="-1.9012213226212903E-2"/>
                  <c:y val="0.1227887478043930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2 654,2 тис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/>
                      <a:t>грн </a:t>
                    </a:r>
                    <a:r>
                      <a:rPr lang="ru-RU" dirty="0"/>
                      <a:t> </a:t>
                    </a:r>
                    <a:fld id="{EAC9C78D-AC92-4918-97BE-B22D92175AB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E8FB7B-9FBA-4C23-B02C-30CD03DF0676}" type="PERCENTAG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61-4C7F-A213-3EC667FFFDF0}"/>
                </c:ext>
              </c:extLst>
            </c:dLbl>
            <c:dLbl>
              <c:idx val="2"/>
              <c:layout>
                <c:manualLayout>
                  <c:x val="-8.9699332924361067E-2"/>
                  <c:y val="-2.265051510167366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716,2 тис </a:t>
                    </a:r>
                    <a:r>
                      <a:rPr lang="ru-RU" dirty="0"/>
                      <a:t>грн </a:t>
                    </a:r>
                  </a:p>
                  <a:p>
                    <a:fld id="{D832B74B-300F-4C34-9254-5E428A2BEA6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E7B2B49-C035-4D62-A989-397D69243D0D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161-4C7F-A213-3EC667FFFDF0}"/>
                </c:ext>
              </c:extLst>
            </c:dLbl>
            <c:dLbl>
              <c:idx val="3"/>
              <c:layout>
                <c:manualLayout>
                  <c:x val="-0.17323788848054519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2 818,9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BF87C378-27D5-4CF6-B61F-7E6E595FC8FC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8B4E9B8-1156-4B05-8133-5F684219A81B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61-4C7F-A213-3EC667FFFDF0}"/>
                </c:ext>
              </c:extLst>
            </c:dLbl>
            <c:dLbl>
              <c:idx val="4"/>
              <c:layout>
                <c:manualLayout>
                  <c:x val="-0.16674185057198818"/>
                  <c:y val="-6.004765293307776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893,8 тис </a:t>
                    </a:r>
                    <a:r>
                      <a:rPr lang="ru-RU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30F9ADE3-2233-41C4-861B-5CF3083087E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0773A45-4A11-499D-B314-5CE0AADE3940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61-4C7F-A213-3EC667FFFDF0}"/>
                </c:ext>
              </c:extLst>
            </c:dLbl>
            <c:dLbl>
              <c:idx val="5"/>
              <c:layout>
                <c:manualLayout>
                  <c:x val="-1.9012213226212903E-2"/>
                  <c:y val="-8.788773821192863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69,7 </a:t>
                    </a:r>
                    <a:r>
                      <a:rPr lang="ru-RU" dirty="0"/>
                      <a:t>тис грн </a:t>
                    </a:r>
                    <a:fld id="{0333FC88-AD58-4023-AE92-2D0484B68B2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1DBA98C-A6D7-4E00-BBDC-66E0DCEF4DE0}" type="PERCENTAGE">
                      <a:rPr lang="ru-RU" baseline="0" dirty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F431-4509-BCB4-8898A915195E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white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5"/>
                <c:pt idx="0">
                  <c:v>Малий груповий будинок "Надія"</c:v>
                </c:pt>
                <c:pt idx="1">
                  <c:v>Утримання територіального центру</c:v>
                </c:pt>
                <c:pt idx="2">
                  <c:v>Заклади і заходи з питань дітей та їх соціального захисту</c:v>
                </c:pt>
                <c:pt idx="3">
                  <c:v>Міські пільги</c:v>
                </c:pt>
                <c:pt idx="4">
                  <c:v>Матеріальна допомога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General">
                  <c:v>552.79999999999995</c:v>
                </c:pt>
                <c:pt idx="1">
                  <c:v>2654.2</c:v>
                </c:pt>
                <c:pt idx="2" formatCode="General">
                  <c:v>716.2</c:v>
                </c:pt>
                <c:pt idx="3" formatCode="General">
                  <c:v>2818.9</c:v>
                </c:pt>
                <c:pt idx="4" formatCode="General">
                  <c:v>893.8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1-4C7F-A213-3EC667FFF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426346244585667E-3"/>
          <c:y val="0.1894569897639001"/>
          <c:w val="0.80759710868224377"/>
          <c:h val="0.80815971714643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333-4CC8-84BC-3C7461C0FD38}"/>
              </c:ext>
            </c:extLst>
          </c:dPt>
          <c:dPt>
            <c:idx val="1"/>
            <c:bubble3D val="0"/>
            <c:explosion val="22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333-4CC8-84BC-3C7461C0FD38}"/>
              </c:ext>
            </c:extLst>
          </c:dPt>
          <c:dPt>
            <c:idx val="2"/>
            <c:bubble3D val="0"/>
            <c:explosion val="4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333-4CC8-84BC-3C7461C0FD38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333-4CC8-84BC-3C7461C0FD38}"/>
              </c:ext>
            </c:extLst>
          </c:dPt>
          <c:dPt>
            <c:idx val="4"/>
            <c:bubble3D val="0"/>
            <c:explosion val="27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333-4CC8-84BC-3C7461C0FD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333-4CC8-84BC-3C7461C0FD38}"/>
              </c:ext>
            </c:extLst>
          </c:dPt>
          <c:dLbls>
            <c:dLbl>
              <c:idx val="0"/>
              <c:layout>
                <c:manualLayout>
                  <c:x val="3.079185581006354E-2"/>
                  <c:y val="8.818464615042763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1 758,3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 </a:t>
                    </a:r>
                    <a:fld id="{1D5506CA-EE62-4BDA-B57C-6D1741274A80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4575542-C31F-4C19-8C31-00330050D717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407419355577371"/>
                      <c:h val="0.1781018325291183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33-4CC8-84BC-3C7461C0FD38}"/>
                </c:ext>
              </c:extLst>
            </c:dLbl>
            <c:dLbl>
              <c:idx val="1"/>
              <c:layout>
                <c:manualLayout>
                  <c:x val="0.15855423451185482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9,8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тис 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032AF9A1-6F84-4A0D-A041-97EEA1EA2203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1%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33-4CC8-84BC-3C7461C0FD38}"/>
                </c:ext>
              </c:extLst>
            </c:dLbl>
            <c:dLbl>
              <c:idx val="2"/>
              <c:layout>
                <c:manualLayout>
                  <c:x val="-0.17280630053539234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143,5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      </a:t>
                    </a:r>
                    <a:fld id="{CE75592E-820C-424F-960C-2BC17AE9F135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7CF956B1-69E2-4026-9700-C1581508E4F4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333-4CC8-84BC-3C7461C0FD38}"/>
                </c:ext>
              </c:extLst>
            </c:dLbl>
            <c:dLbl>
              <c:idx val="3"/>
              <c:layout>
                <c:manualLayout>
                  <c:x val="7.1847663556814947E-2"/>
                  <c:y val="-0.286004163951753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2 213,2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AE751A81-E40E-42BD-AF96-E4F73E3B930A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50%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288441025581621"/>
                      <c:h val="0.176224976504112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33-4CC8-84BC-3C7461C0FD38}"/>
                </c:ext>
              </c:extLst>
            </c:dLbl>
            <c:dLbl>
              <c:idx val="4"/>
              <c:layout>
                <c:manualLayout>
                  <c:x val="0.12487808189636884"/>
                  <c:y val="-2.8600425778517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370,8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528C3500-D8A7-49A5-ADEF-E03BDC49C31D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D1D442-42F0-472A-9148-B5120551FF3E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333-4CC8-84BC-3C7461C0FD38}"/>
                </c:ext>
              </c:extLst>
            </c:dLbl>
            <c:dLbl>
              <c:idx val="5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>
                        <a:solidFill>
                          <a:schemeClr val="tx1"/>
                        </a:solidFill>
                      </a:rPr>
                      <a:t>632,7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CFA75839-311D-45B6-BE0A-D1852170719D}" type="CATEGORYNAME">
                      <a:rPr lang="en-US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03FF80B-8596-4E25-8E79-37E7C9FAED59}" type="PERCENTAGE">
                      <a:rPr lang="en-US" b="1" baseline="0" dirty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33-4CC8-84BC-3C7461C0FD3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5"/>
                <c:pt idx="0">
                  <c:v>Заклади культури</c:v>
                </c:pt>
                <c:pt idx="1">
                  <c:v>Соціальний проект "Активні парки"</c:v>
                </c:pt>
                <c:pt idx="2">
                  <c:v>Заходи з розвитку фізичної культури та спорту</c:v>
                </c:pt>
                <c:pt idx="3">
                  <c:v>Дитячо-юнацька спортивна школа ім.Дідика</c:v>
                </c:pt>
                <c:pt idx="4">
                  <c:v>Фінансова підтримка дитячо-юнацької спортивної школи "Манганіт"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1758.3</c:v>
                </c:pt>
                <c:pt idx="1">
                  <c:v>9.8000000000000007</c:v>
                </c:pt>
                <c:pt idx="3">
                  <c:v>2213.1999999999998</c:v>
                </c:pt>
                <c:pt idx="4">
                  <c:v>370.8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CC8-84BC-3C7461C0F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6.6328778784339279E-2"/>
          <c:w val="1"/>
          <c:h val="0.93367125874902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7"/>
          <c:dPt>
            <c:idx val="0"/>
            <c:bubble3D val="0"/>
            <c:explosion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5C-420D-8289-F2CD90CBF39D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25C-420D-8289-F2CD90CBF3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5C-420D-8289-F2CD90CBF39D}"/>
              </c:ext>
            </c:extLst>
          </c:dPt>
          <c:dPt>
            <c:idx val="3"/>
            <c:bubble3D val="0"/>
            <c:explosion val="5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25C-420D-8289-F2CD90CBF3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5C-420D-8289-F2CD90CBF3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0BE0-428C-BB3B-DEEC3697A432}"/>
              </c:ext>
            </c:extLst>
          </c:dPt>
          <c:dLbls>
            <c:dLbl>
              <c:idx val="0"/>
              <c:layout>
                <c:manualLayout>
                  <c:x val="2.3833688148764253E-3"/>
                  <c:y val="-4.2051258568867808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</a:t>
                    </a:r>
                    <a:r>
                      <a:rPr lang="ru-RU" baseline="0" dirty="0" smtClean="0"/>
                      <a:t>8 926,8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тис.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                  </a:t>
                    </a:r>
                    <a:fld id="{72B8B5C1-D3D4-466B-804B-75BC9CB5AC72}" type="CELLREF">
                      <a:rPr lang="ru-RU" smtClean="0"/>
                      <a:pPr>
                        <a:defRPr/>
                      </a:pPr>
                      <a:t>[ССЫЛКА НА ЯЧЕЙКУ]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51,2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069414709676903"/>
                      <c:h val="0.22955597526200794"/>
                    </c:manualLayout>
                  </c15:layout>
                  <c15:dlblFieldTable>
                    <c15:dlblFTEntry>
                      <c15:txfldGUID>{72B8B5C1-D3D4-466B-804B-75BC9CB5AC72}</c15:txfldGUID>
                      <c15:f>Лист1!$A$2</c15:f>
                      <c15:dlblFieldTableCache>
                        <c:ptCount val="1"/>
                        <c:pt idx="0">
                          <c:v>Інші видатки у сфері житлово-комунального господарства, в тому числі послуги, різниця в тарифах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B25C-420D-8289-F2CD90CBF39D}"/>
                </c:ext>
              </c:extLst>
            </c:dLbl>
            <c:dLbl>
              <c:idx val="1"/>
              <c:layout>
                <c:manualLayout>
                  <c:x val="0"/>
                  <c:y val="0.5243411392728135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14</a:t>
                    </a:r>
                    <a:r>
                      <a:rPr lang="ru-RU" baseline="0" dirty="0" smtClean="0"/>
                      <a:t> 966,3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тис. </a:t>
                    </a:r>
                    <a:r>
                      <a:rPr lang="ru-RU" dirty="0"/>
                      <a:t>грн </a:t>
                    </a:r>
                    <a:fld id="{2CA91DA9-305B-4110-8A26-0AED4DEE47AC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19,7 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25C-420D-8289-F2CD90CBF39D}"/>
                </c:ext>
              </c:extLst>
            </c:dLbl>
            <c:dLbl>
              <c:idx val="2"/>
              <c:layout>
                <c:manualLayout>
                  <c:x val="-0.34386231860123651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18</a:t>
                    </a:r>
                    <a:r>
                      <a:rPr lang="ru-RU" baseline="0" dirty="0" smtClean="0"/>
                      <a:t> 050,0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тис. </a:t>
                    </a:r>
                    <a:r>
                      <a:rPr lang="ru-RU" dirty="0"/>
                      <a:t>грн </a:t>
                    </a:r>
                    <a:fld id="{5DD6D7E2-220F-40BB-AA57-711E36561217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23,7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25C-420D-8289-F2CD90CBF39D}"/>
                </c:ext>
              </c:extLst>
            </c:dLbl>
            <c:dLbl>
              <c:idx val="3"/>
              <c:layout>
                <c:manualLayout>
                  <c:x val="-5.276565867055813E-3"/>
                  <c:y val="-7.588627539882955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4 109,9 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тис. </a:t>
                    </a:r>
                    <a:r>
                      <a:rPr lang="ru-RU" baseline="0" dirty="0" smtClean="0"/>
                      <a:t>грн.  </a:t>
                    </a:r>
                    <a:r>
                      <a:rPr lang="ru-RU" baseline="0" dirty="0" err="1" smtClean="0"/>
                      <a:t>Житлкомсервіс</a:t>
                    </a:r>
                    <a:endParaRPr lang="ru-RU" baseline="0" dirty="0" smtClean="0"/>
                  </a:p>
                  <a:p>
                    <a:pPr>
                      <a:defRPr/>
                    </a:pPr>
                    <a:r>
                      <a:rPr lang="ru-RU" baseline="0" dirty="0" smtClean="0"/>
                      <a:t>Утримання </a:t>
                    </a:r>
                    <a:r>
                      <a:rPr lang="ru-RU" baseline="0" dirty="0" err="1" smtClean="0"/>
                      <a:t>соціальних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err="1" smtClean="0"/>
                      <a:t>гуртожитків</a:t>
                    </a:r>
                    <a:endParaRPr lang="ru-RU" baseline="0" dirty="0" smtClean="0"/>
                  </a:p>
                  <a:p>
                    <a:pPr>
                      <a:defRPr/>
                    </a:pPr>
                    <a:r>
                      <a:rPr lang="ru-RU" baseline="0" dirty="0" smtClean="0"/>
                      <a:t>5,4 </a:t>
                    </a:r>
                    <a:r>
                      <a:rPr lang="ru-RU" baseline="0" dirty="0" smtClean="0"/>
                      <a:t>%
</a:t>
                    </a:r>
                    <a:endParaRPr lang="ru-RU" baseline="0" dirty="0"/>
                  </a:p>
                </c:rich>
              </c:tx>
              <c:spPr>
                <a:xfrm>
                  <a:off x="5321081" y="139699"/>
                  <a:ext cx="2629632" cy="861429"/>
                </a:xfrm>
                <a:solidFill>
                  <a:srgbClr val="6A9E1F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4787"/>
                        <a:gd name="adj2" fmla="val 80781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2899647786882541"/>
                      <c:h val="0.161661654711038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25C-420D-8289-F2CD90CBF39D}"/>
                </c:ext>
              </c:extLst>
            </c:dLbl>
            <c:dLbl>
              <c:idx val="4"/>
              <c:layout>
                <c:manualLayout>
                  <c:x val="0.36523634813259065"/>
                  <c:y val="-0.1869978335740473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/>
                      <a:t>6 891,9 тис </a:t>
                    </a:r>
                    <a:r>
                      <a:rPr lang="ru-RU" baseline="0" dirty="0" err="1"/>
                      <a:t>грн</a:t>
                    </a:r>
                    <a:r>
                      <a:rPr lang="ru-RU" baseline="0" dirty="0"/>
                      <a:t> </a:t>
                    </a:r>
                    <a:fld id="{7C2E2C3F-8B25-402E-9602-41B108D66F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5%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87555967310197"/>
                      <c:h val="0.183199644483946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5C-420D-8289-F2CD90CBF39D}"/>
                </c:ext>
              </c:extLst>
            </c:dLbl>
            <c:dLbl>
              <c:idx val="5"/>
              <c:layout>
                <c:manualLayout>
                  <c:x val="0.1855979577923188"/>
                  <c:y val="-0.1834240639928897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38 848,1</a:t>
                    </a:r>
                    <a:r>
                      <a:rPr lang="ru-RU" baseline="0" dirty="0"/>
                      <a:t> тис грн Будівництво водогону (</a:t>
                    </a:r>
                    <a:r>
                      <a:rPr lang="ru-RU" baseline="0" dirty="0" err="1"/>
                      <a:t>с.Шолохово</a:t>
                    </a:r>
                    <a:r>
                      <a:rPr lang="ru-RU" baseline="0" dirty="0"/>
                      <a:t>) 29 %</a:t>
                    </a:r>
                    <a:endParaRPr lang="ru-RU" dirty="0"/>
                  </a:p>
                </c:rich>
              </c:tx>
              <c:spPr>
                <a:solidFill>
                  <a:srgbClr val="C00000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A-0BE0-428C-BB3B-DEEC3697A43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Інші видатки у сфері житлово-комунального господарства, в тому числі послуги, різниця в тарифах</c:v>
                </c:pt>
                <c:pt idx="1">
                  <c:v>Благоустрій міста: заходи з прибирання, озеленення, утримання мереж ЗО та інше</c:v>
                </c:pt>
                <c:pt idx="2">
                  <c:v>Покровводоканал: фінансова підтримка</c:v>
                </c:pt>
                <c:pt idx="3">
                  <c:v>Житлкосервіс: утримання та обслуговування соціальних гуртожитків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38926.800000000003</c:v>
                </c:pt>
                <c:pt idx="1">
                  <c:v>14966.3</c:v>
                </c:pt>
                <c:pt idx="2">
                  <c:v>18050</c:v>
                </c:pt>
                <c:pt idx="3">
                  <c:v>4109.8999999999996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5C-420D-8289-F2CD90CBF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1.0421289233281955E-2"/>
          <c:w val="0.9954274847961424"/>
          <c:h val="0.4306853449975092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Лист1!$B$15</c:f>
              <c:strCache>
                <c:ptCount val="1"/>
                <c:pt idx="0">
                  <c:v>63248,8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Лист1!$A$2:$A$14</c:f>
              <c:strCache>
                <c:ptCount val="9"/>
                <c:pt idx="0">
                  <c:v>Базова дотація</c:v>
                </c:pt>
                <c:pt idx="1">
                  <c:v>Додаткова дотація на здійснення повноважень органів місцевого самоврядування</c:v>
                </c:pt>
                <c:pt idx="2">
                  <c:v>Освітня субвенція</c:v>
                </c:pt>
                <c:pt idx="3">
                  <c:v>Субвенції на утримання закладів галузі освіта</c:v>
                </c:pt>
                <c:pt idx="4">
                  <c:v>Субвенція на підтримку малих групових будинків</c:v>
                </c:pt>
                <c:pt idx="5">
                  <c:v>Інші субвенції з місцевого бюджету</c:v>
                </c:pt>
                <c:pt idx="6">
                  <c:v>Інші дотації з місцевого бюджету</c:v>
                </c:pt>
                <c:pt idx="7">
                  <c:v>Субвенція `Активні парки - локації здорової України` </c:v>
                </c:pt>
                <c:pt idx="8">
                  <c:v>Субвенція  на облаштування безпечних умов у закладах загальної середньої освіти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9"/>
                <c:pt idx="0">
                  <c:v>5227.8</c:v>
                </c:pt>
                <c:pt idx="1">
                  <c:v>4587.6000000000004</c:v>
                </c:pt>
                <c:pt idx="2">
                  <c:v>44208.7</c:v>
                </c:pt>
                <c:pt idx="3">
                  <c:v>1138.3</c:v>
                </c:pt>
                <c:pt idx="4">
                  <c:v>467.5</c:v>
                </c:pt>
                <c:pt idx="5">
                  <c:v>249.9</c:v>
                </c:pt>
                <c:pt idx="6">
                  <c:v>139.6</c:v>
                </c:pt>
                <c:pt idx="7">
                  <c:v>29.4</c:v>
                </c:pt>
                <c:pt idx="8">
                  <c:v>7200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A-4689-8FF1-1175836E71EA}"/>
            </c:ext>
          </c:extLst>
        </c:ser>
        <c:ser>
          <c:idx val="1"/>
          <c:order val="1"/>
          <c:tx>
            <c:strRef>
              <c:f>Лист1!$C$15</c:f>
              <c:strCache>
                <c:ptCount val="1"/>
                <c:pt idx="0">
                  <c:v>55890,8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Лист1!$A$2:$A$14</c:f>
              <c:strCache>
                <c:ptCount val="9"/>
                <c:pt idx="0">
                  <c:v>Базова дотація</c:v>
                </c:pt>
                <c:pt idx="1">
                  <c:v>Додаткова дотація на здійснення повноважень органів місцевого самоврядування</c:v>
                </c:pt>
                <c:pt idx="2">
                  <c:v>Освітня субвенція</c:v>
                </c:pt>
                <c:pt idx="3">
                  <c:v>Субвенції на утримання закладів галузі освіта</c:v>
                </c:pt>
                <c:pt idx="4">
                  <c:v>Субвенція на підтримку малих групових будинків</c:v>
                </c:pt>
                <c:pt idx="5">
                  <c:v>Інші субвенції з місцевого бюджету</c:v>
                </c:pt>
                <c:pt idx="6">
                  <c:v>Інші дотації з місцевого бюджету</c:v>
                </c:pt>
                <c:pt idx="7">
                  <c:v>Субвенція `Активні парки - локації здорової України` </c:v>
                </c:pt>
                <c:pt idx="8">
                  <c:v>Субвенція  на облаштування безпечних умов у закладах загальної середньої освіти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9"/>
                <c:pt idx="0">
                  <c:v>5227.8</c:v>
                </c:pt>
                <c:pt idx="1">
                  <c:v>4587.6000000000004</c:v>
                </c:pt>
                <c:pt idx="2">
                  <c:v>44208.7</c:v>
                </c:pt>
                <c:pt idx="3">
                  <c:v>1138.3</c:v>
                </c:pt>
                <c:pt idx="4">
                  <c:v>314.89999999999998</c:v>
                </c:pt>
                <c:pt idx="5">
                  <c:v>244.5</c:v>
                </c:pt>
                <c:pt idx="6">
                  <c:v>139.6</c:v>
                </c:pt>
                <c:pt idx="7">
                  <c:v>29.4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A-4689-8FF1-1175836E7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89580536"/>
        <c:axId val="289580928"/>
        <c:axId val="334749920"/>
      </c:bar3DChart>
      <c:catAx>
        <c:axId val="289580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580928"/>
        <c:crosses val="autoZero"/>
        <c:auto val="0"/>
        <c:lblAlgn val="ctr"/>
        <c:lblOffset val="100"/>
        <c:noMultiLvlLbl val="0"/>
      </c:catAx>
      <c:valAx>
        <c:axId val="289580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580536"/>
        <c:crosses val="autoZero"/>
        <c:crossBetween val="between"/>
      </c:valAx>
      <c:serAx>
        <c:axId val="33474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289580928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uk-UA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30" y="4689853"/>
            <a:ext cx="4945654" cy="4441686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942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942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FE7348-19FF-4C68-90A8-5AA8F5F1B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C4CDD-2A11-4697-8E2B-450A801234B4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79D55-8975-4467-9179-FA48879AB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5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FF44BC-93BC-4964-88A3-8022890ED6BB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A0928-3F3B-49A7-B9FF-062A60B92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E9E96-2986-4AA8-AC59-B9328A329598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32376-AF4F-41D0-A884-EA59CA63E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73629-E881-4766-9863-3CF281B29915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DC79E-8A63-4409-A7A2-9944FF3655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14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A1D4F-0D52-46B5-B707-4BDA495B3ABD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6BCE6-363E-4AA6-B0CF-1B02C31EC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07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83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11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468E-9EB7-4204-84E3-68FC75F293A0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1FC43-FF38-4A10-9311-940CB91805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4C74-195E-4B6B-AEB1-77F39018A1E9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9A7-0A8F-4A6B-B159-557692CF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2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8A3F7-86ED-4F6D-AAEC-06CF7EB44417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EC657-BD99-4907-8E39-0FE631989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87F5E-0F6D-4262-820D-03820E99618A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0D01-EF58-4BB9-B141-9C38AD7351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F067D-51FB-4997-A07D-FAC4CBD3E472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FBE38-98A7-4DC1-BF91-696E607EA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53D265-23B3-4737-B24B-2764345FF083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ED44-843A-429F-83AB-C5DBDC7DC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6D25EC-3EAD-411B-8E72-6804390E540E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F1EB7-9BC9-46E8-86DD-A301154EA5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AC38A-56B0-470D-9DCF-77CDE4DBBAFD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C1645-F3C2-4F4B-9874-FC8E57481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6F398-02C7-4986-845A-68A2284A7631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7EB93-8489-4FA9-BA9C-91740B89E4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7EAFB-ECFB-498C-B0A6-D8E691CF2229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E4661-9C85-433D-81A3-95680B0E21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1520" y="1556792"/>
            <a:ext cx="8487179" cy="32403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Звіт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про виконання бюджету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Покровської міської територіальної  громади  </a:t>
            </a:r>
            <a:r>
              <a:rPr lang="uk-UA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за </a:t>
            </a:r>
            <a:r>
              <a:rPr lang="uk-UA" sz="4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І півріччя 2023 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року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54401" y="5042806"/>
            <a:ext cx="2520280" cy="145849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Покровська</a:t>
            </a:r>
            <a:r>
              <a:rPr lang="ru-RU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міська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територіальна</a:t>
            </a:r>
            <a:r>
              <a:rPr lang="ru-RU" dirty="0">
                <a:solidFill>
                  <a:schemeClr val="tx1"/>
                </a:solidFill>
                <a:latin typeface="Book Antiqua" panose="02040602050305030304" pitchFamily="18" charset="0"/>
              </a:rPr>
              <a:t> громада</a:t>
            </a: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2414588" y="5172075"/>
            <a:ext cx="6324600" cy="1371600"/>
          </a:xfrm>
          <a:prstGeom prst="rect">
            <a:avLst/>
          </a:prstGeom>
        </p:spPr>
        <p:txBody>
          <a:bodyPr wrap="none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915030" y="5882773"/>
            <a:ext cx="6823669" cy="61852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  <a:latin typeface="Book Antiqua" panose="02040602050305030304" pitchFamily="18" charset="0"/>
              </a:rPr>
              <a:t>Доповідач</a:t>
            </a:r>
            <a:r>
              <a:rPr lang="uk-UA">
                <a:solidFill>
                  <a:schemeClr val="tx1"/>
                </a:solidFill>
                <a:latin typeface="Book Antiqua" panose="02040602050305030304" pitchFamily="18" charset="0"/>
              </a:rPr>
              <a:t>: </a:t>
            </a:r>
            <a:r>
              <a:rPr lang="uk-UA" smtClean="0">
                <a:solidFill>
                  <a:schemeClr val="tx1"/>
                </a:solidFill>
                <a:latin typeface="Book Antiqua" panose="02040602050305030304" pitchFamily="18" charset="0"/>
              </a:rPr>
              <a:t>Тетяна Міщенко 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4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94924"/>
            <a:ext cx="1681163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chemeClr val="bg2">
                <a:tint val="97000"/>
                <a:hueMod val="92000"/>
                <a:satMod val="169000"/>
                <a:lumMod val="72000"/>
                <a:lumOff val="28000"/>
                <a:alpha val="97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82839099"/>
              </p:ext>
            </p:extLst>
          </p:nvPr>
        </p:nvGraphicFramePr>
        <p:xfrm>
          <a:off x="35496" y="764704"/>
          <a:ext cx="9001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334397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Міжбюджетні трансферти                         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55 890,8 тис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</a:t>
            </a:r>
          </a:p>
          <a:p>
            <a:pPr algn="ctr"/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8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0866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Структура надходжень 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 загального фонду бюджету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178 362,3 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10525731"/>
              </p:ext>
            </p:extLst>
          </p:nvPr>
        </p:nvGraphicFramePr>
        <p:xfrm>
          <a:off x="827584" y="1412776"/>
          <a:ext cx="757024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 flipH="1">
            <a:off x="438178" y="640761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632"/>
            <a:ext cx="7754159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Спеціальний фонд</a:t>
            </a:r>
            <a:r>
              <a:rPr lang="uk-UA" sz="2800" b="1">
                <a:solidFill>
                  <a:schemeClr val="bg1"/>
                </a:solidFill>
                <a:latin typeface="Book Antiqua" panose="02040602050305030304" pitchFamily="18" charset="0"/>
              </a:rPr>
              <a:t/>
            </a:r>
            <a:br>
              <a:rPr lang="uk-UA" sz="2800" b="1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uk-UA" sz="2800" b="1" smtClean="0">
                <a:solidFill>
                  <a:schemeClr val="bg1"/>
                </a:solidFill>
                <a:latin typeface="Book Antiqua" panose="02040602050305030304" pitchFamily="18" charset="0"/>
              </a:rPr>
              <a:t>100,3 </a:t>
            </a: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тис</a:t>
            </a: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грн.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024581051"/>
              </p:ext>
            </p:extLst>
          </p:nvPr>
        </p:nvGraphicFramePr>
        <p:xfrm>
          <a:off x="827584" y="1412776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 flipV="1">
            <a:off x="376105" y="458810"/>
            <a:ext cx="45719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uk-UA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5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125026"/>
              </p:ext>
            </p:extLst>
          </p:nvPr>
        </p:nvGraphicFramePr>
        <p:xfrm>
          <a:off x="683568" y="1556792"/>
          <a:ext cx="7776864" cy="5517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-17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Структура видатків бюджету по галузям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за загальним та спеціальним фондом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226 981,7 тис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332656"/>
            <a:ext cx="7086600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Освіта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90 021,2 тис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47094225"/>
              </p:ext>
            </p:extLst>
          </p:nvPr>
        </p:nvGraphicFramePr>
        <p:xfrm>
          <a:off x="323528" y="1340768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539552" y="5373217"/>
            <a:ext cx="72008" cy="72008"/>
          </a:xfrm>
        </p:spPr>
        <p:txBody>
          <a:bodyPr>
            <a:normAutofit fontScale="25000" lnSpcReduction="20000"/>
          </a:bodyPr>
          <a:lstStyle/>
          <a:p>
            <a:r>
              <a:rPr lang="uk-UA" dirty="0"/>
              <a:t>       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032448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ОХОРОНА ЗДОРОВ’Я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15 014,2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354767"/>
              </p:ext>
            </p:extLst>
          </p:nvPr>
        </p:nvGraphicFramePr>
        <p:xfrm>
          <a:off x="467544" y="1299694"/>
          <a:ext cx="835292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860" y="332656"/>
            <a:ext cx="7086600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Соціальний захист населення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7 635,9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17188150"/>
              </p:ext>
            </p:extLst>
          </p:nvPr>
        </p:nvGraphicFramePr>
        <p:xfrm>
          <a:off x="467544" y="1353985"/>
          <a:ext cx="8280920" cy="5387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0"/>
            <a:ext cx="7086600" cy="13407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Культура та спорт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4 352,1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462902"/>
              </p:ext>
            </p:extLst>
          </p:nvPr>
        </p:nvGraphicFramePr>
        <p:xfrm>
          <a:off x="1144114" y="1307582"/>
          <a:ext cx="7424041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718134"/>
              </p:ext>
            </p:extLst>
          </p:nvPr>
        </p:nvGraphicFramePr>
        <p:xfrm>
          <a:off x="539552" y="1268760"/>
          <a:ext cx="79928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-1482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ЖИТЛОВО-КОМУНАЛЬНА СФЕРА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ТА ІНША ЕКОНОМІЧНА ДІЯЛЬНІСТЬ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76 053,0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ТИС.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5288F6-6ED8-406A-AFB4-79CCA6DCE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3545</TotalTime>
  <Words>303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Century Gothic</vt:lpstr>
      <vt:lpstr>Corbel</vt:lpstr>
      <vt:lpstr>Times New Roman</vt:lpstr>
      <vt:lpstr>Wingdings 3</vt:lpstr>
      <vt:lpstr>Сектор</vt:lpstr>
      <vt:lpstr>Звіт  про виконання бюджету  Покровської міської територіальної  громади  за І півріччя 2023 року</vt:lpstr>
      <vt:lpstr> Структура надходжень  до загального фонду бюджету 178 362,3 тис. грн </vt:lpstr>
      <vt:lpstr>Спеціальний фонд 100,3 тис. грн.</vt:lpstr>
      <vt:lpstr>Презентация PowerPoint</vt:lpstr>
      <vt:lpstr>Освіта  90 021,2 тис грн</vt:lpstr>
      <vt:lpstr>ОХОРОНА ЗДОРОВ’Я 15 014,2 тис. грн</vt:lpstr>
      <vt:lpstr>Соціальний захист населення 7 635,9 тис. грн</vt:lpstr>
      <vt:lpstr>Культура та спорт 4 352,1 ТИС. грн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УПРАВЛІННЯ</dc:title>
  <dc:creator>Пользователь Windows</dc:creator>
  <cp:lastModifiedBy>User</cp:lastModifiedBy>
  <cp:revision>296</cp:revision>
  <cp:lastPrinted>2021-02-08T14:28:33Z</cp:lastPrinted>
  <dcterms:created xsi:type="dcterms:W3CDTF">2017-03-07T09:17:34Z</dcterms:created>
  <dcterms:modified xsi:type="dcterms:W3CDTF">2023-07-25T06:16:48Z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TC010184381049</vt:lpwstr>
  </property>
</Properties>
</file>