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2"/>
  </p:sldMasterIdLst>
  <p:notesMasterIdLst>
    <p:notesMasterId r:id="rId13"/>
  </p:notesMasterIdLst>
  <p:sldIdLst>
    <p:sldId id="256" r:id="rId3"/>
    <p:sldId id="258" r:id="rId4"/>
    <p:sldId id="264" r:id="rId5"/>
    <p:sldId id="271" r:id="rId6"/>
    <p:sldId id="269" r:id="rId7"/>
    <p:sldId id="267" r:id="rId8"/>
    <p:sldId id="268" r:id="rId9"/>
    <p:sldId id="270" r:id="rId10"/>
    <p:sldId id="266" r:id="rId11"/>
    <p:sldId id="272" r:id="rId12"/>
  </p:sldIdLst>
  <p:sldSz cx="9144000" cy="6858000" type="screen4x3"/>
  <p:notesSz cx="6742113" cy="9872663"/>
  <p:custDataLst>
    <p:tags r:id="rId14"/>
  </p:custDataLst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E82"/>
    <a:srgbClr val="000000"/>
    <a:srgbClr val="FFCC00"/>
    <a:srgbClr val="CC6600"/>
    <a:srgbClr val="996633"/>
    <a:srgbClr val="993300"/>
    <a:srgbClr val="FFCC99"/>
    <a:srgbClr val="CC99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00" autoAdjust="0"/>
  </p:normalViewPr>
  <p:slideViewPr>
    <p:cSldViewPr>
      <p:cViewPr varScale="1">
        <p:scale>
          <a:sx n="114" d="100"/>
          <a:sy n="114" d="100"/>
        </p:scale>
        <p:origin x="150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8248754862456296E-2"/>
          <c:y val="7.0815941085911091E-2"/>
          <c:w val="0.93007357049548633"/>
          <c:h val="0.921194081934544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61A-4571-8125-C63F25BDB047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61A-4571-8125-C63F25BDB047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61A-4571-8125-C63F25BDB047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461A-4571-8125-C63F25BDB047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1299-4064-9F41-E3A5504DE011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299-4064-9F41-E3A5504DE011}"/>
              </c:ext>
            </c:extLst>
          </c:dPt>
          <c:dLbls>
            <c:dLbl>
              <c:idx val="0"/>
              <c:layout>
                <c:manualLayout>
                  <c:x val="-3.2966227138602868E-3"/>
                  <c:y val="-8.000532987069911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aseline="0" dirty="0" smtClean="0"/>
                      <a:t>102 439,2 тис</a:t>
                    </a:r>
                    <a:r>
                      <a:rPr lang="ru-RU" baseline="0" dirty="0"/>
                      <a:t>. </a:t>
                    </a:r>
                    <a:r>
                      <a:rPr lang="ru-RU" baseline="0" dirty="0" err="1"/>
                      <a:t>грн</a:t>
                    </a:r>
                    <a:endParaRPr lang="ru-RU" baseline="0" dirty="0"/>
                  </a:p>
                  <a:p>
                    <a:pPr>
                      <a:defRPr/>
                    </a:pPr>
                    <a:fld id="{0C7CC42F-A152-46F7-8CF1-108F263EA529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32,9 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61A-4571-8125-C63F25BDB047}"/>
                </c:ext>
              </c:extLst>
            </c:dLbl>
            <c:dLbl>
              <c:idx val="1"/>
              <c:layout>
                <c:manualLayout>
                  <c:x val="3.8587375208843887E-2"/>
                  <c:y val="-2.5195613185835571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133 221,7 тис</a:t>
                    </a:r>
                    <a:r>
                      <a:rPr lang="ru-RU" dirty="0"/>
                      <a:t>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</a:p>
                  <a:p>
                    <a:fld id="{7655D83F-ECD5-4210-ACF5-63A1721BAC8F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42,8 %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653066029146264"/>
                      <c:h val="0.2284251062793573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61A-4571-8125-C63F25BDB047}"/>
                </c:ext>
              </c:extLst>
            </c:dLbl>
            <c:dLbl>
              <c:idx val="2"/>
              <c:layout>
                <c:manualLayout>
                  <c:x val="0"/>
                  <c:y val="0.10348453346453564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36 838,2 тис</a:t>
                    </a:r>
                    <a:r>
                      <a:rPr lang="ru-RU" dirty="0"/>
                      <a:t>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A1BBC8DB-8D98-4DDF-A7DC-7B91CE8492B2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11,8  %</a:t>
                    </a: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61A-4571-8125-C63F25BDB047}"/>
                </c:ext>
              </c:extLst>
            </c:dLbl>
            <c:dLbl>
              <c:idx val="3"/>
              <c:layout>
                <c:manualLayout>
                  <c:x val="-8.1426679033103633E-2"/>
                  <c:y val="6.1277297808728232E-4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16 528,0 тис</a:t>
                    </a:r>
                    <a:r>
                      <a:rPr lang="ru-RU" dirty="0"/>
                      <a:t>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99C67FE4-1BB6-4C05-AA08-997D7C4AAC58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5,3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spPr>
                <a:solidFill>
                  <a:srgbClr val="C62324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7027051161335793"/>
                      <c:h val="0.1710298062120081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61A-4571-8125-C63F25BDB047}"/>
                </c:ext>
              </c:extLst>
            </c:dLbl>
            <c:dLbl>
              <c:idx val="4"/>
              <c:layout>
                <c:manualLayout>
                  <c:x val="5.5361462398589842E-2"/>
                  <c:y val="-5.0391226371673016E-3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9 582,2 тис</a:t>
                    </a:r>
                    <a:r>
                      <a:rPr lang="ru-RU" dirty="0"/>
                      <a:t>. </a:t>
                    </a:r>
                    <a:r>
                      <a:rPr lang="ru-RU" dirty="0" err="1"/>
                      <a:t>грн</a:t>
                    </a:r>
                    <a:r>
                      <a:rPr lang="ru-RU" dirty="0"/>
                      <a:t> </a:t>
                    </a:r>
                    <a:fld id="{9BDA6199-624B-44DE-846F-452E3C94EBBB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3,1 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spPr>
                <a:solidFill>
                  <a:srgbClr val="E87D37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030544838161179"/>
                      <c:h val="0.158328042915866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1299-4064-9F41-E3A5504DE011}"/>
                </c:ext>
              </c:extLst>
            </c:dLbl>
            <c:dLbl>
              <c:idx val="5"/>
              <c:layout>
                <c:manualLayout>
                  <c:x val="0.17658460206979154"/>
                  <c:y val="8.9721553455532968E-3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12 563,8 тис</a:t>
                    </a:r>
                    <a:r>
                      <a:rPr lang="ru-RU" dirty="0" smtClean="0"/>
                      <a:t>. </a:t>
                    </a:r>
                    <a:r>
                      <a:rPr lang="ru-RU" dirty="0" err="1" smtClean="0"/>
                      <a:t>грн</a:t>
                    </a:r>
                    <a:endParaRPr lang="ru-RU" dirty="0" smtClean="0"/>
                  </a:p>
                  <a:p>
                    <a:pPr>
                      <a:defRPr/>
                    </a:pPr>
                    <a:fld id="{A88A3380-F481-40AF-85F4-51A735CA1D83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 smtClean="0"/>
                      <a:t>
</a:t>
                    </a:r>
                    <a:r>
                      <a:rPr lang="ru-RU" baseline="0" dirty="0" smtClean="0"/>
                      <a:t>4,0 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spPr>
                <a:solidFill>
                  <a:srgbClr val="6A9E1F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969034567956029"/>
                      <c:h val="0.1608993841954068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299-4064-9F41-E3A5504DE011}"/>
                </c:ext>
              </c:extLst>
            </c:dLbl>
            <c:spPr>
              <a:solidFill>
                <a:srgbClr val="E87D37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Лист1!$A$2:$A$7</c:f>
              <c:strCache>
                <c:ptCount val="6"/>
                <c:pt idx="0">
                  <c:v>Плата за землю</c:v>
                </c:pt>
                <c:pt idx="1">
                  <c:v>Податок на доходи фізичних осіб</c:v>
                </c:pt>
                <c:pt idx="2">
                  <c:v>Единий податок</c:v>
                </c:pt>
                <c:pt idx="3">
                  <c:v>Податок на нерухоме майно</c:v>
                </c:pt>
                <c:pt idx="4">
                  <c:v>Інше</c:v>
                </c:pt>
                <c:pt idx="5">
                  <c:v>Акцизний податок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102439.2</c:v>
                </c:pt>
                <c:pt idx="1">
                  <c:v>133221.70000000001</c:v>
                </c:pt>
                <c:pt idx="2">
                  <c:v>36838.199999999997</c:v>
                </c:pt>
                <c:pt idx="3">
                  <c:v>16528</c:v>
                </c:pt>
                <c:pt idx="4">
                  <c:v>9582.2000000000007</c:v>
                </c:pt>
                <c:pt idx="5">
                  <c:v>12563.8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1A-4571-8125-C63F25BDB0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104988334629489E-5"/>
          <c:y val="1.0421289233281955E-2"/>
          <c:w val="0.9954274847961424"/>
          <c:h val="0.4306853449975092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Лист1!$B$13</c:f>
              <c:strCache>
                <c:ptCount val="1"/>
                <c:pt idx="0">
                  <c:v>271630,7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Лист1!$A$2:$A$12</c:f>
              <c:strCache>
                <c:ptCount val="8"/>
                <c:pt idx="0">
                  <c:v>Базова дотація</c:v>
                </c:pt>
                <c:pt idx="1">
                  <c:v>Інші дотації</c:v>
                </c:pt>
                <c:pt idx="2">
                  <c:v>Освітня субвенція</c:v>
                </c:pt>
                <c:pt idx="3">
                  <c:v>Субвенції на утримання закладів галузі освіта</c:v>
                </c:pt>
                <c:pt idx="4">
                  <c:v>Субвенція на підтримку малих групових будинків</c:v>
                </c:pt>
                <c:pt idx="5">
                  <c:v>Інші субвенції з місцевого бюджету</c:v>
                </c:pt>
                <c:pt idx="6">
                  <c:v>Додаткова дотація на здійснення повноважень омс</c:v>
                </c:pt>
                <c:pt idx="7">
                  <c:v>Субвенція на облаштування безпечних умов у закладах освіти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8"/>
                <c:pt idx="0">
                  <c:v>42853</c:v>
                </c:pt>
                <c:pt idx="1">
                  <c:v>7638.2</c:v>
                </c:pt>
                <c:pt idx="2">
                  <c:v>82438.3</c:v>
                </c:pt>
                <c:pt idx="3">
                  <c:v>4386.2</c:v>
                </c:pt>
                <c:pt idx="4">
                  <c:v>535.1</c:v>
                </c:pt>
                <c:pt idx="5">
                  <c:v>723.9</c:v>
                </c:pt>
                <c:pt idx="6">
                  <c:v>1634.3</c:v>
                </c:pt>
                <c:pt idx="7">
                  <c:v>131421.70000000001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5A-4689-8FF1-1175836E71EA}"/>
            </c:ext>
          </c:extLst>
        </c:ser>
        <c:ser>
          <c:idx val="1"/>
          <c:order val="1"/>
          <c:tx>
            <c:strRef>
              <c:f>Лист1!$C$13</c:f>
              <c:strCache>
                <c:ptCount val="1"/>
                <c:pt idx="0">
                  <c:v>238300,5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Лист1!$A$2:$A$12</c:f>
              <c:strCache>
                <c:ptCount val="8"/>
                <c:pt idx="0">
                  <c:v>Базова дотація</c:v>
                </c:pt>
                <c:pt idx="1">
                  <c:v>Інші дотації</c:v>
                </c:pt>
                <c:pt idx="2">
                  <c:v>Освітня субвенція</c:v>
                </c:pt>
                <c:pt idx="3">
                  <c:v>Субвенції на утримання закладів галузі освіта</c:v>
                </c:pt>
                <c:pt idx="4">
                  <c:v>Субвенція на підтримку малих групових будинків</c:v>
                </c:pt>
                <c:pt idx="5">
                  <c:v>Інші субвенції з місцевого бюджету</c:v>
                </c:pt>
                <c:pt idx="6">
                  <c:v>Додаткова дотація на здійснення повноважень омс</c:v>
                </c:pt>
                <c:pt idx="7">
                  <c:v>Субвенція на облаштування безпечних умов у закладах освіти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8"/>
                <c:pt idx="0">
                  <c:v>42853</c:v>
                </c:pt>
                <c:pt idx="1">
                  <c:v>7638.2</c:v>
                </c:pt>
                <c:pt idx="2">
                  <c:v>82438.3</c:v>
                </c:pt>
                <c:pt idx="3">
                  <c:v>3479.6</c:v>
                </c:pt>
                <c:pt idx="4">
                  <c:v>13.1</c:v>
                </c:pt>
                <c:pt idx="5">
                  <c:v>722.2</c:v>
                </c:pt>
                <c:pt idx="6">
                  <c:v>1634.3</c:v>
                </c:pt>
                <c:pt idx="7">
                  <c:v>99521.8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5A-4689-8FF1-1175836E7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289580536"/>
        <c:axId val="289580928"/>
        <c:axId val="334749920"/>
      </c:bar3DChart>
      <c:catAx>
        <c:axId val="2895805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9580928"/>
        <c:crosses val="autoZero"/>
        <c:auto val="0"/>
        <c:lblAlgn val="ctr"/>
        <c:lblOffset val="100"/>
        <c:noMultiLvlLbl val="0"/>
      </c:catAx>
      <c:valAx>
        <c:axId val="2895809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89580536"/>
        <c:crosses val="autoZero"/>
        <c:crossBetween val="between"/>
      </c:valAx>
      <c:serAx>
        <c:axId val="334749920"/>
        <c:scaling>
          <c:orientation val="minMax"/>
        </c:scaling>
        <c:delete val="1"/>
        <c:axPos val="b"/>
        <c:majorTickMark val="out"/>
        <c:minorTickMark val="none"/>
        <c:tickLblPos val="nextTo"/>
        <c:crossAx val="289580928"/>
        <c:crosses val="autoZero"/>
      </c:ser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1" i="0" u="none" strike="noStrike" kern="1200" baseline="0">
                <a:solidFill>
                  <a:schemeClr val="bg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333337700423224E-2"/>
          <c:y val="0.15413467361216515"/>
          <c:w val="0.82916666666666672"/>
          <c:h val="0.813410943757571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8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213173122292833E-3"/>
          <c:y val="0.1894569897639001"/>
          <c:w val="0.80759710868224377"/>
          <c:h val="0.8081597171464379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085-426A-9F85-E53E7FD3EF9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085-426A-9F85-E53E7FD3EF9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085-426A-9F85-E53E7FD3EF9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085-426A-9F85-E53E7FD3EF9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E085-426A-9F85-E53E7FD3EF9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E085-426A-9F85-E53E7FD3EF97}"/>
              </c:ext>
            </c:extLst>
          </c:dPt>
          <c:dLbls>
            <c:dLbl>
              <c:idx val="0"/>
              <c:layout>
                <c:manualLayout>
                  <c:x val="1.7106586561145161E-3"/>
                  <c:y val="-8.1034539705798547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260,3 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грн </a:t>
                    </a:r>
                    <a:fld id="{1D5506CA-EE62-4BDA-B57C-6D1741274A80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96,7 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085-426A-9F85-E53E7FD3EF97}"/>
                </c:ext>
              </c:extLst>
            </c:dLbl>
            <c:dLbl>
              <c:idx val="1"/>
              <c:layout>
                <c:manualLayout>
                  <c:x val="0.15000092267809403"/>
                  <c:y val="-7.626780207604561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8,8 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</a:rPr>
                      <a:t>грн</a:t>
                    </a:r>
                    <a:endParaRPr lang="ru-RU" b="1" baseline="0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032AF9A1-6F84-4A0D-A041-97EEA1EA2203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3,3%</a:t>
                    </a: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085-426A-9F85-E53E7FD3EF97}"/>
                </c:ext>
              </c:extLst>
            </c:dLbl>
            <c:dLbl>
              <c:idx val="2"/>
              <c:layout>
                <c:manualLayout>
                  <c:x val="-0.17280630053539234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143,5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</a:rPr>
                      <a:t>грн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       </a:t>
                    </a:r>
                    <a:fld id="{CE75592E-820C-424F-960C-2BC17AE9F135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7CF956B1-69E2-4026-9700-C1581508E4F4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14967C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085-426A-9F85-E53E7FD3EF97}"/>
                </c:ext>
              </c:extLst>
            </c:dLbl>
            <c:dLbl>
              <c:idx val="3"/>
              <c:layout>
                <c:manualLayout>
                  <c:x val="5.4741076995668533E-2"/>
                  <c:y val="-0.28362088897029458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smtClean="0">
                        <a:solidFill>
                          <a:schemeClr val="tx1"/>
                        </a:solidFill>
                      </a:rPr>
                      <a:t>2 612,1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AE751A81-E40E-42BD-AF96-E4F73E3B930A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621E1704-B950-4159-8FA3-CA44842A0DBD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085-426A-9F85-E53E7FD3EF97}"/>
                </c:ext>
              </c:extLst>
            </c:dLbl>
            <c:dLbl>
              <c:idx val="4"/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uk-UA" b="1" baseline="0" dirty="0" smtClean="0">
                        <a:solidFill>
                          <a:schemeClr val="tx1"/>
                        </a:solidFill>
                      </a:rPr>
                      <a:t>164,5 тис </a:t>
                    </a:r>
                    <a:r>
                      <a:rPr lang="uk-UA" b="1" baseline="0" dirty="0">
                        <a:solidFill>
                          <a:schemeClr val="tx1"/>
                        </a:solidFill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528C3500-D8A7-49A5-ADEF-E03BDC49C31D}" type="CATEGORYNAME">
                      <a:rPr lang="en-US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37D1D442-42F0-472A-9148-B5120551FF3E}" type="PERCENTAGE">
                      <a:rPr lang="en-US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en-US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085-426A-9F85-E53E7FD3EF97}"/>
                </c:ext>
              </c:extLst>
            </c:dLbl>
            <c:dLbl>
              <c:idx val="5"/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uk-UA" b="1" baseline="0" dirty="0">
                        <a:solidFill>
                          <a:schemeClr val="tx1"/>
                        </a:solidFill>
                      </a:rPr>
                      <a:t>632,7 тис 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CFA75839-311D-45B6-BE0A-D1852170719D}" type="CATEGORYNAME">
                      <a:rPr lang="en-US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403FF80B-8596-4E25-8E79-37E7C9FAED59}" type="PERCENTAGE">
                      <a:rPr lang="en-US" b="1" baseline="0" dirty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en-US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E085-426A-9F85-E53E7FD3EF97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Лист1!$A$2:$A$7</c:f>
              <c:strCache>
                <c:ptCount val="2"/>
                <c:pt idx="0">
                  <c:v>Екологічний фонд</c:v>
                </c:pt>
                <c:pt idx="1">
                  <c:v>Кошти від відчуження майна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4"/>
                <c:pt idx="0">
                  <c:v>260.3</c:v>
                </c:pt>
                <c:pt idx="1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085-426A-9F85-E53E7FD3EF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431343019499891"/>
          <c:y val="0.17493460943193809"/>
          <c:w val="0.83641349520835129"/>
          <c:h val="0.816001245551891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BC9B-40C2-ADB6-A03DBF5266E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BC9B-40C2-ADB6-A03DBF5266E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C9B-40C2-ADB6-A03DBF5266E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C9B-40C2-ADB6-A03DBF5266E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BC9B-40C2-ADB6-A03DBF5266E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C9B-40C2-ADB6-A03DBF5266E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BC9B-40C2-ADB6-A03DBF5266E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C9B-40C2-ADB6-A03DBF5266EF}"/>
              </c:ext>
            </c:extLst>
          </c:dPt>
          <c:dLbls>
            <c:dLbl>
              <c:idx val="0"/>
              <c:layout>
                <c:manualLayout>
                  <c:x val="-9.471684216157053E-2"/>
                  <c:y val="0.30948901378643967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41 973,7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DCA1535B-9624-425C-BE36-1E254E95F02B}" type="CATEGORYNAM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8,1%</a:t>
                    </a: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C9B-40C2-ADB6-A03DBF5266EF}"/>
                </c:ext>
              </c:extLst>
            </c:dLbl>
            <c:dLbl>
              <c:idx val="1"/>
              <c:layout>
                <c:manualLayout>
                  <c:x val="-5.0984561386183428E-4"/>
                  <c:y val="-0.112792046302920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337 003,5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112E7EE8-FA05-4991-A995-7A2887E4B22D}" type="CATEGORYNAM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65,2 %</a:t>
                    </a: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BC9B-40C2-ADB6-A03DBF5266EF}"/>
                </c:ext>
              </c:extLst>
            </c:dLbl>
            <c:dLbl>
              <c:idx val="2"/>
              <c:layout>
                <c:manualLayout>
                  <c:x val="-0.15961510963802375"/>
                  <c:y val="1.9366591913011469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21 208,0 тис 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951C721D-B083-42D4-B7DD-3BFECAA93FA0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4,1%</a:t>
                    </a:r>
                  </a:p>
                </c:rich>
              </c:tx>
              <c:spPr>
                <a:solidFill>
                  <a:srgbClr val="14967C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BC9B-40C2-ADB6-A03DBF5266EF}"/>
                </c:ext>
              </c:extLst>
            </c:dLbl>
            <c:dLbl>
              <c:idx val="3"/>
              <c:layout>
                <c:manualLayout>
                  <c:x val="-0.23515905640114068"/>
                  <c:y val="-0.12860196406423291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22 045,5 тис 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29ADD24D-7E71-46A1-BD5A-FBBD9F606A60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4,3 %</a:t>
                    </a: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C9B-40C2-ADB6-A03DBF5266EF}"/>
                </c:ext>
              </c:extLst>
            </c:dLbl>
            <c:dLbl>
              <c:idx val="4"/>
              <c:layout>
                <c:manualLayout>
                  <c:x val="-0.11104733218942751"/>
                  <c:y val="-0.110186936096409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9 085,1 тис 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622A1B4B-5E0F-4E27-82D6-036EA1824692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1,8%</a:t>
                    </a:r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C9B-40C2-ADB6-A03DBF5266EF}"/>
                </c:ext>
              </c:extLst>
            </c:dLbl>
            <c:dLbl>
              <c:idx val="5"/>
              <c:layout>
                <c:manualLayout>
                  <c:x val="1.241271545959902E-2"/>
                  <c:y val="-0.12707384299339905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43 280,5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B6846412-06E9-4F26-B389-C2C4B76A94E3}" type="CATEGORYNAM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8,4%</a:t>
                    </a: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C9B-40C2-ADB6-A03DBF5266EF}"/>
                </c:ext>
              </c:extLst>
            </c:dLbl>
            <c:dLbl>
              <c:idx val="6"/>
              <c:layout>
                <c:manualLayout>
                  <c:x val="-3.2660980055713973E-3"/>
                  <c:y val="-8.2867625855206767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41 908,6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F263EF88-0327-47F1-9873-4B94E329C941}" type="CATEGORYNAME">
                      <a:rPr lang="en-US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r>
                      <a:rPr lang="en-US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8,1%</a:t>
                    </a:r>
                  </a:p>
                </c:rich>
              </c:tx>
              <c:spPr>
                <a:solidFill>
                  <a:srgbClr val="052F61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BC9B-40C2-ADB6-A03DBF5266EF}"/>
                </c:ext>
              </c:extLst>
            </c:dLbl>
            <c:dLbl>
              <c:idx val="7"/>
              <c:layout>
                <c:manualLayout>
                  <c:x val="5.7911068922379828E-2"/>
                  <c:y val="-2.450570656688031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C9B-40C2-ADB6-A03DBF5266EF}"/>
                </c:ext>
              </c:extLst>
            </c:dLbl>
            <c:spPr>
              <a:solidFill>
                <a:srgbClr val="14967C">
                  <a:lumMod val="75000"/>
                </a:srgbClr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>
                <a:softEdge rad="0"/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Лист1!$A$2:$A$9</c:f>
              <c:strCache>
                <c:ptCount val="7"/>
                <c:pt idx="0">
                  <c:v>Державне управління</c:v>
                </c:pt>
                <c:pt idx="1">
                  <c:v>Освіта</c:v>
                </c:pt>
                <c:pt idx="2">
                  <c:v>Охорона здоров'я</c:v>
                </c:pt>
                <c:pt idx="3">
                  <c:v>Соціальний захист</c:v>
                </c:pt>
                <c:pt idx="4">
                  <c:v>Культура та спорт</c:v>
                </c:pt>
                <c:pt idx="5">
                  <c:v>Житлово-комунальне господарство</c:v>
                </c:pt>
                <c:pt idx="6">
                  <c:v>Економічна та інша діяльність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41973.7</c:v>
                </c:pt>
                <c:pt idx="1">
                  <c:v>337003.5</c:v>
                </c:pt>
                <c:pt idx="2">
                  <c:v>21208</c:v>
                </c:pt>
                <c:pt idx="3">
                  <c:v>22045.5</c:v>
                </c:pt>
                <c:pt idx="4">
                  <c:v>9085.1</c:v>
                </c:pt>
                <c:pt idx="5" formatCode="#,##0.00">
                  <c:v>43280.5</c:v>
                </c:pt>
                <c:pt idx="6">
                  <c:v>41908.6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9B-40C2-ADB6-A03DBF5266E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FE78-4051-A4E6-A9C454957F8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FE78-4051-A4E6-A9C454957F8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FE78-4051-A4E6-A9C454957F8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FE78-4051-A4E6-A9C454957F8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FE78-4051-A4E6-A9C454957F8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FE78-4051-A4E6-A9C454957F8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FE78-4051-A4E6-A9C454957F8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F-FE78-4051-A4E6-A9C454957F87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Лист1!$A$2:$A$9</c:f>
              <c:strCache>
                <c:ptCount val="7"/>
                <c:pt idx="0">
                  <c:v>Державне управління</c:v>
                </c:pt>
                <c:pt idx="1">
                  <c:v>Освіта</c:v>
                </c:pt>
                <c:pt idx="2">
                  <c:v>Охорона здоров'я</c:v>
                </c:pt>
                <c:pt idx="3">
                  <c:v>Соціальний захист</c:v>
                </c:pt>
                <c:pt idx="4">
                  <c:v>Культура та спорт</c:v>
                </c:pt>
                <c:pt idx="5">
                  <c:v>Житлово-комунальне господарство</c:v>
                </c:pt>
                <c:pt idx="6">
                  <c:v>Економічна та інша діяльність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BC9B-40C2-ADB6-A03DBF5266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8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903613097167345E-2"/>
          <c:y val="0.14452838573491833"/>
          <c:w val="0.91079216634331728"/>
          <c:h val="0.814684109173054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3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DCA-4B7B-B9CF-C300633D393A}"/>
              </c:ext>
            </c:extLst>
          </c:dPt>
          <c:dPt>
            <c:idx val="1"/>
            <c:bubble3D val="0"/>
            <c:explosion val="8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DCA-4B7B-B9CF-C300633D393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DCA-4B7B-B9CF-C300633D393A}"/>
              </c:ext>
            </c:extLst>
          </c:dPt>
          <c:dPt>
            <c:idx val="3"/>
            <c:bubble3D val="0"/>
            <c:explosion val="17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DCA-4B7B-B9CF-C300633D393A}"/>
              </c:ext>
            </c:extLst>
          </c:dPt>
          <c:dPt>
            <c:idx val="4"/>
            <c:bubble3D val="0"/>
            <c:explosion val="3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B41-4BCF-AE0C-002BF07EAAB3}"/>
              </c:ext>
            </c:extLst>
          </c:dPt>
          <c:dLbls>
            <c:dLbl>
              <c:idx val="0"/>
              <c:layout>
                <c:manualLayout>
                  <c:x val="-5.2562915415275364E-2"/>
                  <c:y val="0.1128763470725475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165 835,3 тис 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грн                       </a:t>
                    </a:r>
                    <a:fld id="{C7E9CF3B-E7A9-4B26-AFEA-3BBD241A4D91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49,2%</a:t>
                    </a:r>
                  </a:p>
                </c:rich>
              </c:tx>
              <c:spPr>
                <a:solidFill>
                  <a:srgbClr val="052F61"/>
                </a:solidFill>
                <a:ln w="12700" cap="rnd" cmpd="sng" algn="ctr">
                  <a:solidFill>
                    <a:srgbClr val="052F61">
                      <a:shade val="50000"/>
                      <a:hueMod val="94000"/>
                    </a:srgbClr>
                  </a:solidFill>
                  <a:prstDash val="solid"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6433584973570431"/>
                      <c:h val="0.1873428878272784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DCA-4B7B-B9CF-C300633D393A}"/>
                </c:ext>
              </c:extLst>
            </c:dLbl>
            <c:dLbl>
              <c:idx val="1"/>
              <c:layout>
                <c:manualLayout>
                  <c:x val="2.9152522997903814E-3"/>
                  <c:y val="0.2521314298411287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33 691,9 тис грн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C3ED5E3F-64A1-4E24-81C8-F6DFF3183D6E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
10%</a:t>
                    </a: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6128361770638888"/>
                      <c:h val="0.1710595119060845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DCA-4B7B-B9CF-C300633D393A}"/>
                </c:ext>
              </c:extLst>
            </c:dLbl>
            <c:dLbl>
              <c:idx val="2"/>
              <c:layout>
                <c:manualLayout>
                  <c:x val="-9.8677970583617533E-2"/>
                  <c:y val="-7.0975262007925047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860,2 тис </a:t>
                    </a:r>
                    <a:r>
                      <a:rPr lang="ru-RU" b="1" dirty="0">
                        <a:latin typeface="Book Antiqua" panose="02040602050305030304" pitchFamily="18" charset="0"/>
                      </a:rPr>
                      <a:t>грн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C811F430-E843-4E32-95AA-6D95939E9558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r>
                      <a:rPr lang="ru-RU" b="1" baseline="0" dirty="0" smtClean="0">
                        <a:latin typeface="Book Antiqua" panose="02040602050305030304" pitchFamily="18" charset="0"/>
                      </a:rPr>
                      <a:t>0,5%</a:t>
                    </a:r>
                  </a:p>
                </c:rich>
              </c:tx>
              <c:spPr>
                <a:solidFill>
                  <a:srgbClr val="14967C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3688102607515601"/>
                      <c:h val="0.1545983779580046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DCA-4B7B-B9CF-C300633D393A}"/>
                </c:ext>
              </c:extLst>
            </c:dLbl>
            <c:dLbl>
              <c:idx val="3"/>
              <c:layout>
                <c:manualLayout>
                  <c:x val="-0.17017484742283007"/>
                  <c:y val="-9.9728919008999009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132 900,7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  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err="1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Капітальні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видатки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39,4%</a:t>
                    </a:r>
                    <a:endParaRPr lang="ru-RU" dirty="0"/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8949398184407429"/>
                      <c:h val="0.1475436062659704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ADCA-4B7B-B9CF-C300633D393A}"/>
                </c:ext>
              </c:extLst>
            </c:dLbl>
            <c:dLbl>
              <c:idx val="4"/>
              <c:layout>
                <c:manualLayout>
                  <c:x val="5.6625021462261664E-2"/>
                  <c:y val="-6.280987297707663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4 575,6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    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err="1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Інші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видатки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1,4%</a:t>
                    </a:r>
                    <a:endParaRPr lang="ru-RU" dirty="0"/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4487129988311676"/>
                      <c:h val="0.2133881420582898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0B41-4BCF-AE0C-002BF07EAAB3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Лист1!$A$2:$A$6</c:f>
              <c:strCache>
                <c:ptCount val="5"/>
                <c:pt idx="0">
                  <c:v>Оплата праці і нарахування на заробітну плату</c:v>
                </c:pt>
                <c:pt idx="1">
                  <c:v>Енергоносії</c:v>
                </c:pt>
                <c:pt idx="2">
                  <c:v>Продукти харчування</c:v>
                </c:pt>
                <c:pt idx="3">
                  <c:v>Капітальні видатки</c:v>
                </c:pt>
                <c:pt idx="4">
                  <c:v>Інші видатки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165835.29999999999</c:v>
                </c:pt>
                <c:pt idx="1">
                  <c:v>33691.9</c:v>
                </c:pt>
                <c:pt idx="3" formatCode="#,##0.00">
                  <c:v>132900.70000000001</c:v>
                </c:pt>
                <c:pt idx="4">
                  <c:v>4575.6000000000004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3B-4E13-A7F7-38FCD2BB7D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30"/>
      <c:depthPercent val="100"/>
      <c:rAngAx val="0"/>
      <c:perspective val="4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724674269908708E-2"/>
          <c:y val="7.2711137829114508E-2"/>
          <c:w val="0.94830555225664581"/>
          <c:h val="0.920575963816189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4"/>
          <c:dPt>
            <c:idx val="0"/>
            <c:bubble3D val="0"/>
            <c:explosion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84E-4915-B1DD-3180776B6363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A84E-4915-B1DD-3180776B6363}"/>
              </c:ext>
            </c:extLst>
          </c:dPt>
          <c:dPt>
            <c:idx val="2"/>
            <c:bubble3D val="0"/>
            <c:explosion val="3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A84E-4915-B1DD-3180776B6363}"/>
              </c:ext>
            </c:extLst>
          </c:dPt>
          <c:dPt>
            <c:idx val="3"/>
            <c:bubble3D val="0"/>
            <c:explosion val="38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84E-4915-B1DD-3180776B6363}"/>
              </c:ext>
            </c:extLst>
          </c:dPt>
          <c:dPt>
            <c:idx val="4"/>
            <c:bubble3D val="0"/>
            <c:explosion val="25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A84E-4915-B1DD-3180776B6363}"/>
              </c:ext>
            </c:extLst>
          </c:dPt>
          <c:dPt>
            <c:idx val="5"/>
            <c:bubble3D val="0"/>
            <c:explosion val="32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84E-4915-B1DD-3180776B6363}"/>
              </c:ext>
            </c:extLst>
          </c:dPt>
          <c:dLbls>
            <c:dLbl>
              <c:idx val="0"/>
              <c:layout>
                <c:manualLayout>
                  <c:x val="-0.18549184190262386"/>
                  <c:y val="0.19541118291574525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2 292,5 тис </a:t>
                    </a:r>
                    <a:r>
                      <a:rPr lang="ru-RU" dirty="0"/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55FC78DB-7ABE-4738-A5C1-293CEB141769}" type="CATEGORYNAME">
                      <a:rPr lang="ru-RU" baseline="0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33%</a:t>
                    </a: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A84E-4915-B1DD-3180776B6363}"/>
                </c:ext>
              </c:extLst>
            </c:dLbl>
            <c:dLbl>
              <c:idx val="1"/>
              <c:layout>
                <c:manualLayout>
                  <c:x val="-5.7776147477866482E-2"/>
                  <c:y val="7.384724935769448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17</a:t>
                    </a:r>
                    <a:r>
                      <a:rPr lang="ru-RU" baseline="0" dirty="0" smtClean="0"/>
                      <a:t> 404,6</a:t>
                    </a:r>
                    <a:r>
                      <a:rPr lang="ru-RU" dirty="0" smtClean="0"/>
                      <a:t>тис </a:t>
                    </a:r>
                    <a:r>
                      <a:rPr lang="ru-RU" dirty="0"/>
                      <a:t>грн </a:t>
                    </a:r>
                    <a:fld id="{095BC09B-E8CD-4594-A6D1-4AAED94331FA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82,1%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904698328538205"/>
                      <c:h val="0.1539250416872418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A84E-4915-B1DD-3180776B6363}"/>
                </c:ext>
              </c:extLst>
            </c:dLbl>
            <c:dLbl>
              <c:idx val="2"/>
              <c:layout>
                <c:manualLayout>
                  <c:x val="-0.20895852328668463"/>
                  <c:y val="0.11247504132941147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/>
                      <a:t>1 272,7 </a:t>
                    </a:r>
                    <a:r>
                      <a:rPr lang="ru-RU" b="1" baseline="0" dirty="0" smtClean="0"/>
                      <a:t>тис </a:t>
                    </a:r>
                    <a:r>
                      <a:rPr lang="ru-RU" b="1" baseline="0" dirty="0"/>
                      <a:t>грн </a:t>
                    </a:r>
                    <a:fld id="{0C76D1E1-BF4F-40D7-A72C-092FD9099FCF}" type="CATEGORYNAME">
                      <a:rPr lang="ru-RU" b="1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/>
                      <a:t>
</a:t>
                    </a:r>
                    <a:r>
                      <a:rPr lang="ru-RU" b="1" baseline="0" dirty="0" smtClean="0"/>
                      <a:t>6,0%</a:t>
                    </a: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803785451041838"/>
                      <c:h val="0.15392504168724194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A84E-4915-B1DD-3180776B6363}"/>
                </c:ext>
              </c:extLst>
            </c:dLbl>
            <c:dLbl>
              <c:idx val="3"/>
              <c:layout>
                <c:manualLayout>
                  <c:x val="-0.15584355569687661"/>
                  <c:y val="-3.304867924798362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/>
                      <a:t>313,6 </a:t>
                    </a:r>
                    <a:r>
                      <a:rPr lang="ru-RU" b="1" dirty="0"/>
                      <a:t>тис грн </a:t>
                    </a:r>
                    <a:fld id="{1B03255A-35C8-4396-8CC2-BC61B9A1A4F7}" type="CATEGORYNAME">
                      <a:rPr lang="ru-RU" b="1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/>
                      <a:t>
</a:t>
                    </a:r>
                    <a:r>
                      <a:rPr lang="ru-RU" b="1" baseline="0" dirty="0" smtClean="0"/>
                      <a:t>1,5%</a:t>
                    </a:r>
                  </a:p>
                </c:rich>
              </c:tx>
              <c:spPr>
                <a:solidFill>
                  <a:srgbClr val="E87D37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496853558416881"/>
                      <c:h val="0.15067790969791958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A84E-4915-B1DD-3180776B6363}"/>
                </c:ext>
              </c:extLst>
            </c:dLbl>
            <c:dLbl>
              <c:idx val="4"/>
              <c:layout>
                <c:manualLayout>
                  <c:x val="2.341155101540442E-2"/>
                  <c:y val="-0.12695572206596961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805,2 тис </a:t>
                    </a:r>
                    <a:r>
                      <a:rPr lang="ru-RU" dirty="0"/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BCF8D5C9-363E-4BCD-A956-CDBE02037212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3,8%</a:t>
                    </a:r>
                  </a:p>
                </c:rich>
              </c:tx>
              <c:spPr>
                <a:solidFill>
                  <a:srgbClr val="E87D37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A84E-4915-B1DD-3180776B6363}"/>
                </c:ext>
              </c:extLst>
            </c:dLbl>
            <c:dLbl>
              <c:idx val="5"/>
              <c:layout>
                <c:manualLayout>
                  <c:x val="0.17912365580069636"/>
                  <c:y val="0.106627555803651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/>
                      <a:t>1 411,9 тис </a:t>
                    </a:r>
                    <a:r>
                      <a:rPr lang="ru-RU" b="1" dirty="0"/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01A3C04D-38BA-4700-A431-37F3F94AA8DD}" type="CATEGORYNAME">
                      <a:rPr lang="ru-RU" b="1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/>
                      <a:t>
</a:t>
                    </a:r>
                    <a:r>
                      <a:rPr lang="ru-RU" b="1" baseline="0" dirty="0" smtClean="0"/>
                      <a:t>6,7%</a:t>
                    </a:r>
                  </a:p>
                </c:rich>
              </c:tx>
              <c:spPr>
                <a:solidFill>
                  <a:srgbClr val="6A9E1F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4703861927218814"/>
                      <c:h val="0.163013933915881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A84E-4915-B1DD-3180776B6363}"/>
                </c:ext>
              </c:extLst>
            </c:dLbl>
            <c:spPr>
              <a:solidFill>
                <a:srgbClr val="E87D37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</c:ext>
            </c:extLst>
          </c:dLbls>
          <c:cat>
            <c:strRef>
              <c:f>Лист1!$A$2:$A$7</c:f>
              <c:strCache>
                <c:ptCount val="6"/>
                <c:pt idx="1">
                  <c:v>Енергоносії</c:v>
                </c:pt>
                <c:pt idx="2">
                  <c:v>Медикаменти</c:v>
                </c:pt>
                <c:pt idx="3">
                  <c:v>Продукти харчування</c:v>
                </c:pt>
                <c:pt idx="4">
                  <c:v>Капітальні видатки</c:v>
                </c:pt>
                <c:pt idx="5">
                  <c:v>інші видатки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1">
                  <c:v>17404.599999999999</c:v>
                </c:pt>
                <c:pt idx="2" formatCode="General">
                  <c:v>1272.7</c:v>
                </c:pt>
                <c:pt idx="3" formatCode="General">
                  <c:v>313.60000000000002</c:v>
                </c:pt>
                <c:pt idx="4" formatCode="General">
                  <c:v>805.2</c:v>
                </c:pt>
                <c:pt idx="5" formatCode="General">
                  <c:v>928.2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Лист1!$B$6</c15:f>
                <c15:dlblRangeCache>
                  <c:ptCount val="1"/>
                  <c:pt idx="0">
                    <c:v>805,2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A84E-4915-B1DD-3180776B63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462035619230711"/>
          <c:y val="0.1180740259231616"/>
          <c:w val="0.7718534412854452"/>
          <c:h val="0.7722826858900346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"/>
          <c:dPt>
            <c:idx val="0"/>
            <c:bubble3D val="0"/>
            <c:explosion val="6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161-4C7F-A213-3EC667FFFDF0}"/>
              </c:ext>
            </c:extLst>
          </c:dPt>
          <c:dPt>
            <c:idx val="1"/>
            <c:bubble3D val="0"/>
            <c:explosion val="4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161-4C7F-A213-3EC667FFFDF0}"/>
              </c:ext>
            </c:extLst>
          </c:dPt>
          <c:dPt>
            <c:idx val="2"/>
            <c:bubble3D val="0"/>
            <c:explosion val="1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161-4C7F-A213-3EC667FFFDF0}"/>
              </c:ext>
            </c:extLst>
          </c:dPt>
          <c:dPt>
            <c:idx val="3"/>
            <c:bubble3D val="0"/>
            <c:explosion val="7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5161-4C7F-A213-3EC667FFFDF0}"/>
              </c:ext>
            </c:extLst>
          </c:dPt>
          <c:dPt>
            <c:idx val="4"/>
            <c:bubble3D val="0"/>
            <c:explosion val="8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161-4C7F-A213-3EC667FFFDF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F431-4509-BCB4-8898A915195E}"/>
              </c:ext>
            </c:extLst>
          </c:dPt>
          <c:dLbls>
            <c:dLbl>
              <c:idx val="0"/>
              <c:layout>
                <c:manualLayout>
                  <c:x val="-1.3802814180066949E-2"/>
                  <c:y val="0.32210091615910746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1 391,0 тис </a:t>
                    </a:r>
                    <a:r>
                      <a:rPr lang="ru-RU" dirty="0"/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951FA02C-D681-4213-B6F5-392FFDCA3E14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6,3%</a:t>
                    </a: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8476497780439854"/>
                      <c:h val="0.19375566949667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161-4C7F-A213-3EC667FFFDF0}"/>
                </c:ext>
              </c:extLst>
            </c:dLbl>
            <c:dLbl>
              <c:idx val="1"/>
              <c:layout>
                <c:manualLayout>
                  <c:x val="-0.17851144558817136"/>
                  <c:y val="0.16522122150959009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7 176,2 тис</a:t>
                    </a:r>
                    <a:r>
                      <a:rPr lang="ru-RU" baseline="0" dirty="0" smtClean="0"/>
                      <a:t> </a:t>
                    </a:r>
                    <a:r>
                      <a:rPr lang="ru-RU" baseline="0" dirty="0"/>
                      <a:t>грн </a:t>
                    </a:r>
                    <a:r>
                      <a:rPr lang="ru-RU" dirty="0"/>
                      <a:t> </a:t>
                    </a:r>
                    <a:fld id="{EAC9C78D-AC92-4918-97BE-B22D92175AB2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32,5%</a:t>
                    </a: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161-4C7F-A213-3EC667FFFDF0}"/>
                </c:ext>
              </c:extLst>
            </c:dLbl>
            <c:dLbl>
              <c:idx val="2"/>
              <c:layout>
                <c:manualLayout>
                  <c:x val="1.6870106220081827E-2"/>
                  <c:y val="0.1989413041545403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1 658,0 тис </a:t>
                    </a:r>
                    <a:r>
                      <a:rPr lang="ru-RU" dirty="0"/>
                      <a:t>грн </a:t>
                    </a:r>
                  </a:p>
                  <a:p>
                    <a:fld id="{D832B74B-300F-4C34-9254-5E428A2BEA6D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7,5%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161-4C7F-A213-3EC667FFFDF0}"/>
                </c:ext>
              </c:extLst>
            </c:dLbl>
            <c:dLbl>
              <c:idx val="3"/>
              <c:layout>
                <c:manualLayout>
                  <c:x val="-0.1840355902484265"/>
                  <c:y val="3.6850916298321467E-3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9 095,0 тис </a:t>
                    </a:r>
                    <a:r>
                      <a:rPr lang="ru-RU" dirty="0"/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BF87C378-27D5-4CF6-B61F-7E6E595FC8FC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41,3%</a:t>
                    </a: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465924076068841"/>
                      <c:h val="0.1617640698647191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161-4C7F-A213-3EC667FFFDF0}"/>
                </c:ext>
              </c:extLst>
            </c:dLbl>
            <c:dLbl>
              <c:idx val="4"/>
              <c:layout>
                <c:manualLayout>
                  <c:x val="-0.25339285973056136"/>
                  <c:y val="-8.5124632869057207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1 403,3 тис </a:t>
                    </a:r>
                    <a:r>
                      <a:rPr lang="ru-RU" dirty="0"/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30F9ADE3-2233-41C4-861B-5CF3083087E2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6,4%</a:t>
                    </a:r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735848190780735"/>
                      <c:h val="0.1583952728068526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161-4C7F-A213-3EC667FFFDF0}"/>
                </c:ext>
              </c:extLst>
            </c:dLbl>
            <c:dLbl>
              <c:idx val="5"/>
              <c:layout>
                <c:manualLayout>
                  <c:x val="-1.3802814180066949E-2"/>
                  <c:y val="-0.17766028515143623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1 322,0 тис </a:t>
                    </a:r>
                    <a:r>
                      <a:rPr lang="ru-RU" dirty="0" err="1" smtClean="0"/>
                      <a:t>грн</a:t>
                    </a:r>
                    <a:r>
                      <a:rPr lang="ru-RU" dirty="0" smtClean="0"/>
                      <a:t>                           </a:t>
                    </a:r>
                    <a:fld id="{0333FC88-AD58-4023-AE92-2D0484B68B24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6%</a:t>
                    </a: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4226740507093414"/>
                      <c:h val="0.212948847334596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F431-4509-BCB4-8898A915195E}"/>
                </c:ext>
              </c:extLst>
            </c:dLbl>
            <c:spPr>
              <a:solidFill>
                <a:srgbClr val="14967C"/>
              </a:solidFill>
              <a:ln>
                <a:solidFill>
                  <a:prstClr val="white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Лист1!$A$2:$A$7</c:f>
              <c:strCache>
                <c:ptCount val="6"/>
                <c:pt idx="0">
                  <c:v>Малий груповий будинок "Надія"</c:v>
                </c:pt>
                <c:pt idx="1">
                  <c:v>Утримання територіального центру</c:v>
                </c:pt>
                <c:pt idx="2">
                  <c:v>Заклади і заходи з питань дітей та їх соціального захисту</c:v>
                </c:pt>
                <c:pt idx="3">
                  <c:v>Міські пільги</c:v>
                </c:pt>
                <c:pt idx="4">
                  <c:v>Матеріальна допомога</c:v>
                </c:pt>
                <c:pt idx="5">
                  <c:v>Виплата допомоги членам сімей загиблих Захисників та Захисниць України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 formatCode="General">
                  <c:v>1391</c:v>
                </c:pt>
                <c:pt idx="1">
                  <c:v>7176.2</c:v>
                </c:pt>
                <c:pt idx="2" formatCode="General">
                  <c:v>1658</c:v>
                </c:pt>
                <c:pt idx="3" formatCode="General">
                  <c:v>9095</c:v>
                </c:pt>
                <c:pt idx="4" formatCode="General">
                  <c:v>1403.3</c:v>
                </c:pt>
                <c:pt idx="5" formatCode="General">
                  <c:v>1322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61-4C7F-A213-3EC667FFFD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8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8426346244585667E-3"/>
          <c:y val="0.1894569897639001"/>
          <c:w val="0.80759710868224377"/>
          <c:h val="0.8081597171464379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2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333-4CC8-84BC-3C7461C0FD38}"/>
              </c:ext>
            </c:extLst>
          </c:dPt>
          <c:dPt>
            <c:idx val="1"/>
            <c:bubble3D val="0"/>
            <c:explosion val="22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333-4CC8-84BC-3C7461C0FD38}"/>
              </c:ext>
            </c:extLst>
          </c:dPt>
          <c:dPt>
            <c:idx val="2"/>
            <c:bubble3D val="0"/>
            <c:explosion val="44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5333-4CC8-84BC-3C7461C0FD38}"/>
              </c:ext>
            </c:extLst>
          </c:dPt>
          <c:dPt>
            <c:idx val="3"/>
            <c:bubble3D val="0"/>
            <c:explosion val="9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333-4CC8-84BC-3C7461C0FD38}"/>
              </c:ext>
            </c:extLst>
          </c:dPt>
          <c:dPt>
            <c:idx val="4"/>
            <c:bubble3D val="0"/>
            <c:explosion val="27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5333-4CC8-84BC-3C7461C0FD3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333-4CC8-84BC-3C7461C0FD38}"/>
              </c:ext>
            </c:extLst>
          </c:dPt>
          <c:dLbls>
            <c:dLbl>
              <c:idx val="0"/>
              <c:layout>
                <c:manualLayout>
                  <c:x val="1.7106586561145161E-3"/>
                  <c:y val="-8.1034539705798547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4 275,9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грн </a:t>
                    </a:r>
                    <a:fld id="{1D5506CA-EE62-4BDA-B57C-6D1741274A80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47,1%</a:t>
                    </a: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333-4CC8-84BC-3C7461C0FD38}"/>
                </c:ext>
              </c:extLst>
            </c:dLbl>
            <c:dLbl>
              <c:idx val="1"/>
              <c:layout>
                <c:manualLayout>
                  <c:x val="0.15855423451185482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508,0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</a:rPr>
                      <a:t>грн</a:t>
                    </a:r>
                    <a:endParaRPr lang="ru-RU" b="1" baseline="0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032AF9A1-6F84-4A0D-A041-97EEA1EA2203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C112B946-9A47-4A83-848E-7CE3E5C4995F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333-4CC8-84BC-3C7461C0FD38}"/>
                </c:ext>
              </c:extLst>
            </c:dLbl>
            <c:dLbl>
              <c:idx val="2"/>
              <c:layout>
                <c:manualLayout>
                  <c:x val="-0.17280630053539234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143,5 тис </a:t>
                    </a:r>
                    <a:r>
                      <a:rPr lang="ru-RU" b="1" baseline="0" dirty="0" err="1">
                        <a:solidFill>
                          <a:schemeClr val="tx1"/>
                        </a:solidFill>
                      </a:rPr>
                      <a:t>грн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       </a:t>
                    </a:r>
                    <a:fld id="{CE75592E-820C-424F-960C-2BC17AE9F135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7CF956B1-69E2-4026-9700-C1581508E4F4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14967C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333-4CC8-84BC-3C7461C0FD38}"/>
                </c:ext>
              </c:extLst>
            </c:dLbl>
            <c:dLbl>
              <c:idx val="3"/>
              <c:layout>
                <c:manualLayout>
                  <c:x val="5.4741076995668533E-2"/>
                  <c:y val="-0.28362088897029458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4 809,2 тис </a:t>
                    </a:r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грн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AE751A81-E40E-42BD-AF96-E4F73E3B930A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52,9%</a:t>
                    </a: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333-4CC8-84BC-3C7461C0FD38}"/>
                </c:ext>
              </c:extLst>
            </c:dLbl>
            <c:dLbl>
              <c:idx val="4"/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uk-UA" b="1" baseline="0" dirty="0" smtClean="0">
                        <a:solidFill>
                          <a:schemeClr val="tx1"/>
                        </a:solidFill>
                      </a:rPr>
                      <a:t>164,5 тис </a:t>
                    </a:r>
                    <a:r>
                      <a:rPr lang="uk-UA" b="1" baseline="0" dirty="0">
                        <a:solidFill>
                          <a:schemeClr val="tx1"/>
                        </a:solidFill>
                      </a:rPr>
                      <a:t>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528C3500-D8A7-49A5-ADEF-E03BDC49C31D}" type="CATEGORYNAME">
                      <a:rPr lang="en-US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37D1D442-42F0-472A-9148-B5120551FF3E}" type="PERCENTAGE">
                      <a:rPr lang="en-US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en-US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333-4CC8-84BC-3C7461C0FD38}"/>
                </c:ext>
              </c:extLst>
            </c:dLbl>
            <c:dLbl>
              <c:idx val="5"/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uk-UA" b="1" baseline="0" dirty="0">
                        <a:solidFill>
                          <a:schemeClr val="tx1"/>
                        </a:solidFill>
                      </a:rPr>
                      <a:t>632,7 тис 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CFA75839-311D-45B6-BE0A-D1852170719D}" type="CATEGORYNAME">
                      <a:rPr lang="en-US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403FF80B-8596-4E25-8E79-37E7C9FAED59}" type="PERCENTAGE">
                      <a:rPr lang="en-US" b="1" baseline="0" dirty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en-US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333-4CC8-84BC-3C7461C0FD38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Лист1!$A$2:$A$7</c:f>
              <c:strCache>
                <c:ptCount val="4"/>
                <c:pt idx="0">
                  <c:v>Заклади культури</c:v>
                </c:pt>
                <c:pt idx="1">
                  <c:v>Заходи в галузі культури і мистецтва</c:v>
                </c:pt>
                <c:pt idx="2">
                  <c:v>Заходи з розвитку фізичної культури та спорту</c:v>
                </c:pt>
                <c:pt idx="3">
                  <c:v>Дитячо-юнацька спортивна школа ім.Дідика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4275.8999999999996</c:v>
                </c:pt>
                <c:pt idx="3">
                  <c:v>4809.2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33-4CC8-84BC-3C7461C0F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6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5.4411934709957151E-2"/>
          <c:w val="1"/>
          <c:h val="0.933671258749027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7"/>
          <c:dPt>
            <c:idx val="0"/>
            <c:bubble3D val="0"/>
            <c:explosion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25C-420D-8289-F2CD90CBF39D}"/>
              </c:ext>
            </c:extLst>
          </c:dPt>
          <c:dPt>
            <c:idx val="1"/>
            <c:bubble3D val="0"/>
            <c:explosion val="9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B25C-420D-8289-F2CD90CBF39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25C-420D-8289-F2CD90CBF39D}"/>
              </c:ext>
            </c:extLst>
          </c:dPt>
          <c:dPt>
            <c:idx val="3"/>
            <c:bubble3D val="0"/>
            <c:explosion val="5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B25C-420D-8289-F2CD90CBF39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25C-420D-8289-F2CD90CBF39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0BE0-428C-BB3B-DEEC3697A432}"/>
              </c:ext>
            </c:extLst>
          </c:dPt>
          <c:dLbls>
            <c:dLbl>
              <c:idx val="0"/>
              <c:layout>
                <c:manualLayout>
                  <c:x val="-7.9445627162547507E-4"/>
                  <c:y val="0.19866899173365121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8</a:t>
                    </a:r>
                    <a:r>
                      <a:rPr lang="ru-RU" baseline="0" dirty="0" smtClean="0"/>
                      <a:t> 454,3</a:t>
                    </a:r>
                    <a:r>
                      <a:rPr lang="ru-RU" dirty="0" smtClean="0"/>
                      <a:t> </a:t>
                    </a:r>
                    <a:r>
                      <a:rPr lang="ru-RU" dirty="0" smtClean="0"/>
                      <a:t>тис. </a:t>
                    </a:r>
                    <a:r>
                      <a:rPr lang="ru-RU" dirty="0" err="1" smtClean="0"/>
                      <a:t>грн</a:t>
                    </a:r>
                    <a:r>
                      <a:rPr lang="ru-RU" dirty="0" smtClean="0"/>
                      <a:t>                   Інші</a:t>
                    </a:r>
                    <a:r>
                      <a:rPr lang="ru-RU" baseline="0" dirty="0" smtClean="0"/>
                      <a:t> видатки у сфері житлово-комунального  господарства та інша економічна діяльність
</a:t>
                    </a:r>
                    <a:r>
                      <a:rPr lang="ru-RU" baseline="0" dirty="0" smtClean="0"/>
                      <a:t>10,5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069414709676903"/>
                      <c:h val="0.229555975262007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25C-420D-8289-F2CD90CBF39D}"/>
                </c:ext>
              </c:extLst>
            </c:dLbl>
            <c:dLbl>
              <c:idx val="1"/>
              <c:layout>
                <c:manualLayout>
                  <c:x val="-0.59004092137910602"/>
                  <c:y val="-1.7477836070306725E-16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33</a:t>
                    </a:r>
                    <a:r>
                      <a:rPr lang="ru-RU" baseline="0" dirty="0" smtClean="0"/>
                      <a:t> 528,9</a:t>
                    </a:r>
                    <a:r>
                      <a:rPr lang="ru-RU" dirty="0" smtClean="0"/>
                      <a:t> </a:t>
                    </a:r>
                    <a:r>
                      <a:rPr lang="ru-RU" dirty="0" smtClean="0"/>
                      <a:t>тис. </a:t>
                    </a:r>
                    <a:r>
                      <a:rPr lang="ru-RU" dirty="0"/>
                      <a:t>грн </a:t>
                    </a:r>
                    <a:fld id="{2CA91DA9-305B-4110-8A26-0AED4DEE47AC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41,4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25C-420D-8289-F2CD90CBF39D}"/>
                </c:ext>
              </c:extLst>
            </c:dLbl>
            <c:dLbl>
              <c:idx val="2"/>
              <c:layout>
                <c:manualLayout>
                  <c:x val="-2.1313072321293629E-2"/>
                  <c:y val="5.1862105411710997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29</a:t>
                    </a:r>
                    <a:r>
                      <a:rPr lang="ru-RU" baseline="0" dirty="0" smtClean="0"/>
                      <a:t> 134,3</a:t>
                    </a:r>
                    <a:r>
                      <a:rPr lang="ru-RU" dirty="0" smtClean="0"/>
                      <a:t> </a:t>
                    </a:r>
                    <a:r>
                      <a:rPr lang="ru-RU" dirty="0" smtClean="0"/>
                      <a:t>тис. </a:t>
                    </a:r>
                    <a:r>
                      <a:rPr lang="ru-RU" dirty="0"/>
                      <a:t>грн </a:t>
                    </a:r>
                    <a:fld id="{5DD6D7E2-220F-40BB-AA57-711E36561217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36,0  </a:t>
                    </a:r>
                    <a:r>
                      <a:rPr lang="ru-RU" baseline="0" dirty="0" smtClean="0"/>
                      <a:t>%</a:t>
                    </a:r>
                  </a:p>
                </c:rich>
              </c:tx>
              <c:spPr>
                <a:solidFill>
                  <a:srgbClr val="14967C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25C-420D-8289-F2CD90CBF39D}"/>
                </c:ext>
              </c:extLst>
            </c:dLbl>
            <c:dLbl>
              <c:idx val="3"/>
              <c:layout>
                <c:manualLayout>
                  <c:x val="-0.22295762717880452"/>
                  <c:y val="-0.11743945742765316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aseline="0" dirty="0" smtClean="0"/>
                      <a:t>9 751,6 </a:t>
                    </a:r>
                    <a:r>
                      <a:rPr lang="ru-RU" dirty="0" smtClean="0"/>
                      <a:t>тис. </a:t>
                    </a:r>
                    <a:r>
                      <a:rPr lang="ru-RU" baseline="0" dirty="0" smtClean="0"/>
                      <a:t>грн.  </a:t>
                    </a:r>
                    <a:r>
                      <a:rPr lang="ru-RU" baseline="0" dirty="0" err="1" smtClean="0"/>
                      <a:t>Житлкомсервіс</a:t>
                    </a:r>
                    <a:endParaRPr lang="ru-RU" baseline="0" dirty="0" smtClean="0"/>
                  </a:p>
                  <a:p>
                    <a:pPr>
                      <a:defRPr/>
                    </a:pPr>
                    <a:r>
                      <a:rPr lang="ru-RU" baseline="0" dirty="0" smtClean="0"/>
                      <a:t>Утримання </a:t>
                    </a:r>
                    <a:r>
                      <a:rPr lang="ru-RU" baseline="0" dirty="0" err="1" smtClean="0"/>
                      <a:t>соціальних</a:t>
                    </a:r>
                    <a:r>
                      <a:rPr lang="ru-RU" baseline="0" dirty="0" smtClean="0"/>
                      <a:t> </a:t>
                    </a:r>
                    <a:r>
                      <a:rPr lang="ru-RU" baseline="0" dirty="0" err="1" smtClean="0"/>
                      <a:t>гуртожитків</a:t>
                    </a:r>
                    <a:endParaRPr lang="ru-RU" baseline="0" dirty="0" smtClean="0"/>
                  </a:p>
                  <a:p>
                    <a:pPr>
                      <a:defRPr/>
                    </a:pPr>
                    <a:r>
                      <a:rPr lang="ru-RU" baseline="0" dirty="0" smtClean="0"/>
                      <a:t>12,1  </a:t>
                    </a:r>
                    <a:r>
                      <a:rPr lang="ru-RU" baseline="0" dirty="0" smtClean="0"/>
                      <a:t>%
</a:t>
                    </a:r>
                    <a:endParaRPr lang="ru-RU" baseline="0" dirty="0"/>
                  </a:p>
                </c:rich>
              </c:tx>
              <c:spPr>
                <a:xfrm>
                  <a:off x="3581181" y="0"/>
                  <a:ext cx="2629632" cy="861429"/>
                </a:xfrm>
                <a:solidFill>
                  <a:srgbClr val="6A9E1F"/>
                </a:solidFill>
                <a:ln w="9525" cap="flat" cmpd="sng" algn="ctr">
                  <a:solidFill>
                    <a:prstClr val="black">
                      <a:lumMod val="25000"/>
                      <a:lumOff val="7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34930"/>
                        <a:gd name="adj2" fmla="val 98326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2899647786882541"/>
                      <c:h val="0.161661654711038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B25C-420D-8289-F2CD90CBF39D}"/>
                </c:ext>
              </c:extLst>
            </c:dLbl>
            <c:dLbl>
              <c:idx val="4"/>
              <c:layout>
                <c:manualLayout>
                  <c:x val="0.36523634813259065"/>
                  <c:y val="-0.18699783357404734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aseline="0" dirty="0"/>
                      <a:t>6 891,9 тис </a:t>
                    </a:r>
                    <a:r>
                      <a:rPr lang="ru-RU" baseline="0" dirty="0" err="1"/>
                      <a:t>грн</a:t>
                    </a:r>
                    <a:r>
                      <a:rPr lang="ru-RU" baseline="0" dirty="0"/>
                      <a:t> </a:t>
                    </a:r>
                    <a:fld id="{7C2E2C3F-8B25-402E-9602-41B108D66F29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5%</a:t>
                    </a:r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987555967310197"/>
                      <c:h val="0.183199644483946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25C-420D-8289-F2CD90CBF39D}"/>
                </c:ext>
              </c:extLst>
            </c:dLbl>
            <c:dLbl>
              <c:idx val="5"/>
              <c:layout>
                <c:manualLayout>
                  <c:x val="0.1855979577923188"/>
                  <c:y val="-0.18342406399288971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/>
                      <a:t>38 848,1</a:t>
                    </a:r>
                    <a:r>
                      <a:rPr lang="ru-RU" baseline="0" dirty="0"/>
                      <a:t> тис грн Будівництво водогону (</a:t>
                    </a:r>
                    <a:r>
                      <a:rPr lang="ru-RU" baseline="0" dirty="0" err="1"/>
                      <a:t>с.Шолохово</a:t>
                    </a:r>
                    <a:r>
                      <a:rPr lang="ru-RU" baseline="0" dirty="0"/>
                      <a:t>) 29 %</a:t>
                    </a:r>
                    <a:endParaRPr lang="ru-RU" dirty="0"/>
                  </a:p>
                </c:rich>
              </c:tx>
              <c:spPr>
                <a:solidFill>
                  <a:srgbClr val="C00000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A-0BE0-428C-BB3B-DEEC3697A432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Лист1!$A$2:$A$5</c:f>
              <c:strCache>
                <c:ptCount val="4"/>
                <c:pt idx="0">
                  <c:v>Інші видатки у сфері житлово-комунального господарства, в тому числі послуги</c:v>
                </c:pt>
                <c:pt idx="1">
                  <c:v>Благоустрій міста: заходи з прибирання, озеленення, утримання мереж ЗО та інше</c:v>
                </c:pt>
                <c:pt idx="2">
                  <c:v>Покровводоканал: фінансова підтримка</c:v>
                </c:pt>
                <c:pt idx="3">
                  <c:v>Житлкосервіс: утримання та обслуговування соціальних гуртожитків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8454.2999999999993</c:v>
                </c:pt>
                <c:pt idx="1">
                  <c:v>33528.9</c:v>
                </c:pt>
                <c:pt idx="2">
                  <c:v>29134.3</c:v>
                </c:pt>
                <c:pt idx="3">
                  <c:v>9751.6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5C-420D-8289-F2CD90CBF3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39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230" y="4689853"/>
            <a:ext cx="4945654" cy="4441686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20942" y="0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705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0942" y="9379705"/>
            <a:ext cx="2921171" cy="492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1FE7348-19FF-4C68-90A8-5AA8F5F1B2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922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AC4CDD-2A11-4697-8E2B-450A801234B4}" type="datetimeFigureOut">
              <a:rPr lang="en-US" smtClean="0"/>
              <a:pPr>
                <a:defRPr/>
              </a:pPr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79D55-8975-4467-9179-FA48879AB8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5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FF44BC-93BC-4964-88A3-8022890ED6BB}" type="datetimeFigureOut">
              <a:rPr lang="en-US" smtClean="0"/>
              <a:pPr>
                <a:defRPr/>
              </a:pPr>
              <a:t>2/25/2025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6A0928-3F3B-49A7-B9FF-062A60B925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1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BE9E96-2986-4AA8-AC59-B9328A329598}" type="datetimeFigureOut">
              <a:rPr lang="en-US" smtClean="0"/>
              <a:pPr>
                <a:defRPr/>
              </a:pPr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32376-AF4F-41D0-A884-EA59CA63EE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2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773629-E881-4766-9863-3CF281B29915}" type="datetimeFigureOut">
              <a:rPr lang="en-US" smtClean="0"/>
              <a:pPr>
                <a:defRPr/>
              </a:pPr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DC79E-8A63-4409-A7A2-9944FF3655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7146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BA1D4F-0D52-46B5-B707-4BDA495B3ABD}" type="datetimeFigureOut">
              <a:rPr lang="en-US" smtClean="0"/>
              <a:pPr>
                <a:defRPr/>
              </a:pPr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6BCE6-363E-4AA6-B0CF-1B02C31EC5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07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B06973-9B22-485C-A2CD-29C5BA07AEB1}" type="datetimeFigureOut">
              <a:rPr lang="en-US" smtClean="0"/>
              <a:pPr>
                <a:defRPr/>
              </a:pPr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1D6A5-4B22-4EC4-BF76-FD1032D7C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9832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B06973-9B22-485C-A2CD-29C5BA07AEB1}" type="datetimeFigureOut">
              <a:rPr lang="en-US" smtClean="0"/>
              <a:pPr>
                <a:defRPr/>
              </a:pPr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1D6A5-4B22-4EC4-BF76-FD1032D7C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11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D7468E-9EB7-4204-84E3-68FC75F293A0}" type="datetimeFigureOut">
              <a:rPr lang="en-US" smtClean="0"/>
              <a:pPr>
                <a:defRPr/>
              </a:pPr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E1FC43-FF38-4A10-9311-940CB91805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26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84C74-195E-4B6B-AEB1-77F39018A1E9}" type="datetimeFigureOut">
              <a:rPr lang="en-US" smtClean="0"/>
              <a:pPr>
                <a:defRPr/>
              </a:pPr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9A7-0A8F-4A6B-B159-557692CF61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2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98A3F7-86ED-4F6D-AAEC-06CF7EB44417}" type="datetimeFigureOut">
              <a:rPr lang="en-US" smtClean="0"/>
              <a:pPr>
                <a:defRPr/>
              </a:pPr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5EC657-BD99-4907-8E39-0FE6319892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3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C87F5E-0F6D-4262-820D-03820E99618A}" type="datetimeFigureOut">
              <a:rPr lang="en-US" smtClean="0"/>
              <a:pPr>
                <a:defRPr/>
              </a:pPr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80D01-EF58-4BB9-B141-9C38AD7351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2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F067D-51FB-4997-A07D-FAC4CBD3E472}" type="datetimeFigureOut">
              <a:rPr lang="en-US" smtClean="0"/>
              <a:pPr>
                <a:defRPr/>
              </a:pPr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0FBE38-98A7-4DC1-BF91-696E607EA7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2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53D265-23B3-4737-B24B-2764345FF083}" type="datetimeFigureOut">
              <a:rPr lang="en-US" smtClean="0"/>
              <a:pPr>
                <a:defRPr/>
              </a:pPr>
              <a:t>2/25/2025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0ED44-843A-429F-83AB-C5DBDC7DCB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63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6D25EC-3EAD-411B-8E72-6804390E540E}" type="datetimeFigureOut">
              <a:rPr lang="en-US" smtClean="0"/>
              <a:pPr>
                <a:defRPr/>
              </a:pPr>
              <a:t>2/25/2025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7F1EB7-9BC9-46E8-86DD-A301154EA5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4AC38A-56B0-470D-9DCF-77CDE4DBBAFD}" type="datetimeFigureOut">
              <a:rPr lang="en-US" smtClean="0"/>
              <a:pPr>
                <a:defRPr/>
              </a:pPr>
              <a:t>2/25/2025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1C1645-F3C2-4F4B-9874-FC8E574810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1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B6F398-02C7-4986-845A-68A2284A7631}" type="datetimeFigureOut">
              <a:rPr lang="en-US" smtClean="0"/>
              <a:pPr>
                <a:defRPr/>
              </a:pPr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7EB93-8489-4FA9-BA9C-91740B89E4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7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17EAFB-ECFB-498C-B0A6-D8E691CF2229}" type="datetimeFigureOut">
              <a:rPr lang="en-US" smtClean="0"/>
              <a:pPr>
                <a:defRPr/>
              </a:pPr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E4661-9C85-433D-81A3-95680B0E21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90B06973-9B22-485C-A2CD-29C5BA07AEB1}" type="datetimeFigureOut">
              <a:rPr lang="en-US" smtClean="0"/>
              <a:pPr>
                <a:defRPr/>
              </a:pPr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5D71D6A5-4B22-4EC4-BF76-FD1032D7C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219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51520" y="1556792"/>
            <a:ext cx="8487179" cy="324036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Звіт</a:t>
            </a:r>
            <a:b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про виконання бюджету</a:t>
            </a:r>
            <a:b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Покровської міської територіальної  громади  за </a:t>
            </a: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2024 рік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54401" y="5042806"/>
            <a:ext cx="2520280" cy="145849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err="1">
                <a:solidFill>
                  <a:schemeClr val="tx1"/>
                </a:solidFill>
                <a:latin typeface="Book Antiqua" panose="02040602050305030304" pitchFamily="18" charset="0"/>
              </a:rPr>
              <a:t>Покровська</a:t>
            </a:r>
            <a:r>
              <a:rPr lang="ru-RU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Book Antiqua" panose="02040602050305030304" pitchFamily="18" charset="0"/>
              </a:rPr>
              <a:t>міська</a:t>
            </a:r>
            <a:endParaRPr lang="ru-RU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err="1">
                <a:solidFill>
                  <a:schemeClr val="tx1"/>
                </a:solidFill>
                <a:latin typeface="Book Antiqua" panose="02040602050305030304" pitchFamily="18" charset="0"/>
              </a:rPr>
              <a:t>територіальна</a:t>
            </a:r>
            <a:r>
              <a:rPr lang="ru-RU" dirty="0">
                <a:solidFill>
                  <a:schemeClr val="tx1"/>
                </a:solidFill>
                <a:latin typeface="Book Antiqua" panose="02040602050305030304" pitchFamily="18" charset="0"/>
              </a:rPr>
              <a:t> громада</a:t>
            </a: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2414588" y="5172075"/>
            <a:ext cx="6324600" cy="1371600"/>
          </a:xfrm>
          <a:prstGeom prst="rect">
            <a:avLst/>
          </a:prstGeom>
        </p:spPr>
        <p:txBody>
          <a:bodyPr wrap="none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0" kern="120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1915030" y="5882773"/>
            <a:ext cx="6823669" cy="61852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uk-UA" dirty="0">
                <a:solidFill>
                  <a:schemeClr val="tx1"/>
                </a:solidFill>
                <a:latin typeface="Book Antiqua" panose="02040602050305030304" pitchFamily="18" charset="0"/>
              </a:rPr>
              <a:t>Доповідач: </a:t>
            </a:r>
            <a:r>
              <a:rPr lang="uk-UA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Тетяна МІЩЕНКО</a:t>
            </a:r>
            <a:endParaRPr lang="ru-RU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pic>
        <p:nvPicPr>
          <p:cNvPr id="10246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504" y="94924"/>
            <a:ext cx="1681163" cy="210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4000">
              <a:schemeClr val="bg2">
                <a:tint val="97000"/>
                <a:hueMod val="92000"/>
                <a:satMod val="169000"/>
                <a:lumMod val="72000"/>
                <a:lumOff val="28000"/>
                <a:alpha val="97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249400186"/>
              </p:ext>
            </p:extLst>
          </p:nvPr>
        </p:nvGraphicFramePr>
        <p:xfrm>
          <a:off x="35496" y="764704"/>
          <a:ext cx="9001000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9592" y="334397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Міжбюджетні трансферти                                                        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238 300,5 тис</a:t>
            </a:r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. грн</a:t>
            </a:r>
          </a:p>
          <a:p>
            <a:pPr algn="ctr"/>
            <a:endParaRPr lang="uk-UA" sz="24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088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086600" cy="100811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Структура </a:t>
            </a: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Власних надходжень 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до загального фонду бюджету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311 173,1 тис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грн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24128509"/>
              </p:ext>
            </p:extLst>
          </p:nvPr>
        </p:nvGraphicFramePr>
        <p:xfrm>
          <a:off x="827584" y="1412776"/>
          <a:ext cx="757024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 flipH="1">
            <a:off x="438178" y="6407617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116632"/>
            <a:ext cx="7754159" cy="129614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Спеціальний фонд</a:t>
            </a:r>
            <a:br>
              <a:rPr lang="uk-UA" sz="2800" b="1" dirty="0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uk-UA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269,1</a:t>
            </a:r>
            <a:r>
              <a:rPr lang="uk-UA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 </a:t>
            </a:r>
            <a:r>
              <a:rPr lang="uk-UA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тис</a:t>
            </a:r>
            <a:r>
              <a:rPr lang="uk-UA" sz="2800" b="1" dirty="0">
                <a:solidFill>
                  <a:schemeClr val="bg1"/>
                </a:solidFill>
                <a:latin typeface="Book Antiqua" panose="02040602050305030304" pitchFamily="18" charset="0"/>
              </a:rPr>
              <a:t>. грн.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032654666"/>
              </p:ext>
            </p:extLst>
          </p:nvPr>
        </p:nvGraphicFramePr>
        <p:xfrm>
          <a:off x="755576" y="1412776"/>
          <a:ext cx="763284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 flipV="1">
            <a:off x="376105" y="458810"/>
            <a:ext cx="45719" cy="45719"/>
          </a:xfrm>
        </p:spPr>
        <p:txBody>
          <a:bodyPr numCol="2">
            <a:normAutofit fontScale="25000" lnSpcReduction="20000"/>
          </a:bodyPr>
          <a:lstStyle/>
          <a:p>
            <a:pPr algn="ctr"/>
            <a:endParaRPr lang="uk-UA" dirty="0"/>
          </a:p>
        </p:txBody>
      </p:sp>
      <p:graphicFrame>
        <p:nvGraphicFramePr>
          <p:cNvPr id="5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6700412"/>
              </p:ext>
            </p:extLst>
          </p:nvPr>
        </p:nvGraphicFramePr>
        <p:xfrm>
          <a:off x="1164518" y="1340768"/>
          <a:ext cx="7424041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5000">
              <a:schemeClr val="tx2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970247"/>
              </p:ext>
            </p:extLst>
          </p:nvPr>
        </p:nvGraphicFramePr>
        <p:xfrm>
          <a:off x="611560" y="1412776"/>
          <a:ext cx="7776864" cy="5517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-174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Структура видатків бюджету по галузям</a:t>
            </a:r>
          </a:p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 за загальним та спеціальним фондом</a:t>
            </a:r>
          </a:p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 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516 504,9 тис </a:t>
            </a:r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грн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7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5143" y="332656"/>
            <a:ext cx="7086600" cy="7920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Освіта</a:t>
            </a:r>
            <a:b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337 003,5тис </a:t>
            </a: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грн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505794378"/>
              </p:ext>
            </p:extLst>
          </p:nvPr>
        </p:nvGraphicFramePr>
        <p:xfrm>
          <a:off x="323528" y="1340768"/>
          <a:ext cx="871296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539552" y="5373217"/>
            <a:ext cx="72008" cy="72008"/>
          </a:xfrm>
        </p:spPr>
        <p:txBody>
          <a:bodyPr>
            <a:normAutofit fontScale="25000" lnSpcReduction="20000"/>
          </a:bodyPr>
          <a:lstStyle/>
          <a:p>
            <a:r>
              <a:rPr lang="uk-UA" dirty="0"/>
              <a:t>       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5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332656"/>
            <a:ext cx="4032448" cy="7920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ОХОРОНА ЗДОРОВ’Я</a:t>
            </a:r>
            <a:b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21 208,0 </a:t>
            </a: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тис</a:t>
            </a: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грн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5674509"/>
              </p:ext>
            </p:extLst>
          </p:nvPr>
        </p:nvGraphicFramePr>
        <p:xfrm>
          <a:off x="467544" y="1299694"/>
          <a:ext cx="8352928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1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59916" cy="100811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Соціальний захист населення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22 045,5 тис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грн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975887695"/>
              </p:ext>
            </p:extLst>
          </p:nvPr>
        </p:nvGraphicFramePr>
        <p:xfrm>
          <a:off x="467544" y="1353985"/>
          <a:ext cx="8280920" cy="5387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6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5143" y="0"/>
            <a:ext cx="7086600" cy="134076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Культура та спорт</a:t>
            </a:r>
            <a:b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9 085,1 ТИС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 грн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951506"/>
              </p:ext>
            </p:extLst>
          </p:nvPr>
        </p:nvGraphicFramePr>
        <p:xfrm>
          <a:off x="1164518" y="1340768"/>
          <a:ext cx="7424041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11040"/>
              </p:ext>
            </p:extLst>
          </p:nvPr>
        </p:nvGraphicFramePr>
        <p:xfrm>
          <a:off x="539552" y="1268760"/>
          <a:ext cx="799288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-14828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ЖИТЛОВО-КОМУНАЛЬНА СФЕРА 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ТА ІНША ЕКОНОМІЧНА ДІЯЛЬНІСТЬ                                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80 869,1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 </a:t>
            </a:r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ТИС. </a:t>
            </a:r>
            <a:r>
              <a:rPr lang="uk-UA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ГРН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E5288F6-6ED8-406A-AFB4-79CCA6DCE9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3960</TotalTime>
  <Words>319</Words>
  <Application>Microsoft Office PowerPoint</Application>
  <PresentationFormat>Экран (4:3)</PresentationFormat>
  <Paragraphs>97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Book Antiqua</vt:lpstr>
      <vt:lpstr>Century Gothic</vt:lpstr>
      <vt:lpstr>Corbel</vt:lpstr>
      <vt:lpstr>Times New Roman</vt:lpstr>
      <vt:lpstr>Wingdings 3</vt:lpstr>
      <vt:lpstr>Сектор</vt:lpstr>
      <vt:lpstr>Звіт  про виконання бюджету  Покровської міської територіальної  громади  за 2024 рік</vt:lpstr>
      <vt:lpstr> Структура Власних надходжень  до загального фонду бюджету 311 173,1 тис. грн </vt:lpstr>
      <vt:lpstr>Спеціальний фонд 269,1 тис. грн.</vt:lpstr>
      <vt:lpstr>Презентация PowerPoint</vt:lpstr>
      <vt:lpstr>Освіта  337 003,5тис грн</vt:lpstr>
      <vt:lpstr>ОХОРОНА ЗДОРОВ’Я 21 208,0 тис. грн</vt:lpstr>
      <vt:lpstr>Соціальний захист населення 22 045,5 тис. грн</vt:lpstr>
      <vt:lpstr>Культура та спорт 9 085,1 ТИС. грн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ФІНАНСОВЕ УПРАВЛІННЯ</dc:title>
  <dc:creator>Пользователь Windows</dc:creator>
  <cp:lastModifiedBy>WORK</cp:lastModifiedBy>
  <cp:revision>350</cp:revision>
  <cp:lastPrinted>2021-02-08T14:28:33Z</cp:lastPrinted>
  <dcterms:created xsi:type="dcterms:W3CDTF">2017-03-07T09:17:34Z</dcterms:created>
  <dcterms:modified xsi:type="dcterms:W3CDTF">2025-02-25T14:14:08Z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TC010184381049</vt:lpwstr>
  </property>
</Properties>
</file>