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2"/>
  </p:sldMasterIdLst>
  <p:notesMasterIdLst>
    <p:notesMasterId r:id="rId13"/>
  </p:notesMasterIdLst>
  <p:sldIdLst>
    <p:sldId id="256" r:id="rId3"/>
    <p:sldId id="258" r:id="rId4"/>
    <p:sldId id="264" r:id="rId5"/>
    <p:sldId id="271" r:id="rId6"/>
    <p:sldId id="269" r:id="rId7"/>
    <p:sldId id="267" r:id="rId8"/>
    <p:sldId id="268" r:id="rId9"/>
    <p:sldId id="270" r:id="rId10"/>
    <p:sldId id="266" r:id="rId11"/>
    <p:sldId id="272" r:id="rId12"/>
  </p:sldIdLst>
  <p:sldSz cx="9144000" cy="6858000" type="screen4x3"/>
  <p:notesSz cx="6742113" cy="9872663"/>
  <p:custDataLst>
    <p:tags r:id="rId14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E82"/>
    <a:srgbClr val="000000"/>
    <a:srgbClr val="FFCC00"/>
    <a:srgbClr val="CC6600"/>
    <a:srgbClr val="996633"/>
    <a:srgbClr val="993300"/>
    <a:srgbClr val="FFCC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00" autoAdjust="0"/>
  </p:normalViewPr>
  <p:slideViewPr>
    <p:cSldViewPr>
      <p:cViewPr varScale="1">
        <p:scale>
          <a:sx n="115" d="100"/>
          <a:sy n="115" d="100"/>
        </p:scale>
        <p:origin x="67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248754862456296E-2"/>
          <c:y val="7.0815941085911091E-2"/>
          <c:w val="0.93007357049548633"/>
          <c:h val="0.921194081934544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61A-4571-8125-C63F25BDB047}"/>
              </c:ext>
            </c:extLst>
          </c:dPt>
          <c:dPt>
            <c:idx val="1"/>
            <c:bubble3D val="0"/>
            <c:explosion val="2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61A-4571-8125-C63F25BDB047}"/>
              </c:ext>
            </c:extLst>
          </c:dPt>
          <c:dPt>
            <c:idx val="2"/>
            <c:bubble3D val="0"/>
            <c:explosion val="1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61A-4571-8125-C63F25BDB047}"/>
              </c:ext>
            </c:extLst>
          </c:dPt>
          <c:dPt>
            <c:idx val="3"/>
            <c:bubble3D val="0"/>
            <c:explosion val="17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61A-4571-8125-C63F25BDB047}"/>
              </c:ext>
            </c:extLst>
          </c:dPt>
          <c:dPt>
            <c:idx val="4"/>
            <c:bubble3D val="0"/>
            <c:explosion val="16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1299-4064-9F41-E3A5504DE011}"/>
              </c:ext>
            </c:extLst>
          </c:dPt>
          <c:dPt>
            <c:idx val="5"/>
            <c:bubble3D val="0"/>
            <c:explosion val="1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299-4064-9F41-E3A5504DE011}"/>
              </c:ext>
            </c:extLst>
          </c:dPt>
          <c:dLbls>
            <c:dLbl>
              <c:idx val="0"/>
              <c:layout>
                <c:manualLayout>
                  <c:x val="-3.2966227138602868E-3"/>
                  <c:y val="-8.0005329870699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97 135,5 тис</a:t>
                    </a:r>
                    <a:r>
                      <a:rPr lang="ru-RU" baseline="0" dirty="0"/>
                      <a:t>. </a:t>
                    </a:r>
                    <a:r>
                      <a:rPr lang="ru-RU" baseline="0" dirty="0" err="1"/>
                      <a:t>грн</a:t>
                    </a:r>
                    <a:endParaRPr lang="ru-RU" baseline="0" dirty="0"/>
                  </a:p>
                  <a:p>
                    <a:pPr>
                      <a:defRPr/>
                    </a:pPr>
                    <a:fld id="{0C7CC42F-A152-46F7-8CF1-108F263EA5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27,7 %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1A-4571-8125-C63F25BDB047}"/>
                </c:ext>
              </c:extLst>
            </c:dLbl>
            <c:dLbl>
              <c:idx val="1"/>
              <c:layout>
                <c:manualLayout>
                  <c:x val="3.8587375208843887E-2"/>
                  <c:y val="-2.519561318583557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192 745,7тис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fld id="{7655D83F-ECD5-4210-ACF5-63A1721BAC8F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55,1%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653066029146264"/>
                      <c:h val="0.228425106279357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1A-4571-8125-C63F25BDB047}"/>
                </c:ext>
              </c:extLst>
            </c:dLbl>
            <c:dLbl>
              <c:idx val="2"/>
              <c:layout>
                <c:manualLayout>
                  <c:x val="-3.4006679834002795E-2"/>
                  <c:y val="0.10348453346453569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29 344,8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A1BBC8DB-8D98-4DDF-A7DC-7B91CE8492B2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8,4 %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1A-4571-8125-C63F25BDB047}"/>
                </c:ext>
              </c:extLst>
            </c:dLbl>
            <c:dLbl>
              <c:idx val="3"/>
              <c:layout>
                <c:manualLayout>
                  <c:x val="-8.1426679033103633E-2"/>
                  <c:y val="6.1277297808728232E-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15 483,9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9C67FE4-1BB6-4C05-AA08-997D7C4AAC58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4,4 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027051161335793"/>
                      <c:h val="0.171029806212008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61A-4571-8125-C63F25BDB047}"/>
                </c:ext>
              </c:extLst>
            </c:dLbl>
            <c:dLbl>
              <c:idx val="4"/>
              <c:layout>
                <c:manualLayout>
                  <c:x val="5.7039082471274385E-2"/>
                  <c:y val="-2.015649054866919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6 822,8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BDA6199-624B-44DE-846F-452E3C94EBBB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2,0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6A9E1F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366068852698087"/>
                      <c:h val="0.128093307092862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299-4064-9F41-E3A5504DE011}"/>
                </c:ext>
              </c:extLst>
            </c:dLbl>
            <c:dLbl>
              <c:idx val="5"/>
              <c:layout>
                <c:manualLayout>
                  <c:x val="0.17658460206979154"/>
                  <c:y val="8.9721553455532968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8 574,9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endParaRPr lang="ru-RU" dirty="0"/>
                  </a:p>
                  <a:p>
                    <a:pPr>
                      <a:defRPr/>
                    </a:pPr>
                    <a:fld id="{A88A3380-F481-40AF-85F4-51A735CA1D83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2,4 %</a:t>
                    </a:r>
                  </a:p>
                </c:rich>
              </c:tx>
              <c:spPr>
                <a:solidFill>
                  <a:srgbClr val="6A9E1F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969034567956029"/>
                      <c:h val="0.160899384195406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299-4064-9F41-E3A5504DE011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Плата за землю</c:v>
                </c:pt>
                <c:pt idx="1">
                  <c:v>Податок на доходи фізичних осіб</c:v>
                </c:pt>
                <c:pt idx="2">
                  <c:v>Единий податок</c:v>
                </c:pt>
                <c:pt idx="3">
                  <c:v>Податок на нерухоме майно</c:v>
                </c:pt>
                <c:pt idx="4">
                  <c:v>Інше</c:v>
                </c:pt>
                <c:pt idx="5">
                  <c:v>Акцзний податок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84484.2</c:v>
                </c:pt>
                <c:pt idx="1">
                  <c:v>180793.5</c:v>
                </c:pt>
                <c:pt idx="2">
                  <c:v>20759.2</c:v>
                </c:pt>
                <c:pt idx="3">
                  <c:v>9681.4</c:v>
                </c:pt>
                <c:pt idx="4">
                  <c:v>3802.5</c:v>
                </c:pt>
                <c:pt idx="5">
                  <c:v>5546.3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A-4571-8125-C63F25BDB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77932011747121E-2"/>
          <c:y val="0.15413467361216515"/>
          <c:w val="0.82916666666666672"/>
          <c:h val="0.813410943757571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DFE-47E8-98FA-B9AB64F1ED9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DFE-47E8-98FA-B9AB64F1ED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DFE-47E8-98FA-B9AB64F1ED9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DFE-47E8-98FA-B9AB64F1ED92}"/>
              </c:ext>
            </c:extLst>
          </c:dPt>
          <c:dLbls>
            <c:dLbl>
              <c:idx val="0"/>
              <c:layout>
                <c:manualLayout>
                  <c:x val="-0.2350392671254557"/>
                  <c:y val="-4.471334171007602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80,2 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Грошові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стягнення</a:t>
                    </a:r>
                    <a:r>
                      <a:rPr lang="ru-RU" baseline="0" dirty="0"/>
                      <a:t> за </a:t>
                    </a:r>
                    <a:r>
                      <a:rPr lang="ru-RU" baseline="0" dirty="0" err="1"/>
                      <a:t>порушення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закондавства</a:t>
                    </a:r>
                    <a:r>
                      <a:rPr lang="ru-RU" baseline="0" dirty="0"/>
                      <a:t> про </a:t>
                    </a:r>
                    <a:r>
                      <a:rPr lang="ru-RU" baseline="0" dirty="0" err="1"/>
                      <a:t>охорону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навколишнього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середовища</a:t>
                    </a:r>
                    <a:r>
                      <a:rPr lang="ru-RU" baseline="0" dirty="0"/>
                      <a:t>
7,5 %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2DFE-47E8-98FA-B9AB64F1ED92}"/>
                </c:ext>
              </c:extLst>
            </c:dLbl>
            <c:dLbl>
              <c:idx val="1"/>
              <c:layout>
                <c:manualLayout>
                  <c:x val="2.2916666666666665E-2"/>
                  <c:y val="-9.06250000000000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1,3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8D54BA33-EDF0-4C57-ABF9-BF00407212D5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0,6 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DFE-47E8-98FA-B9AB64F1ED92}"/>
                </c:ext>
              </c:extLst>
            </c:dLbl>
            <c:dLbl>
              <c:idx val="2"/>
              <c:layout>
                <c:manualLayout>
                  <c:x val="2.0833333333333333E-3"/>
                  <c:y val="-0.1812499999999999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FE-47E8-98FA-B9AB64F1ED92}"/>
                </c:ext>
              </c:extLst>
            </c:dLbl>
            <c:dLbl>
              <c:idx val="3"/>
              <c:layout>
                <c:manualLayout>
                  <c:x val="0.22916666666666666"/>
                  <c:y val="8.5146183051971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213,0 </a:t>
                    </a:r>
                    <a:r>
                      <a:rPr lang="ru-RU" dirty="0"/>
                      <a:t>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Екологічний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податок</a:t>
                    </a:r>
                    <a:r>
                      <a:rPr lang="ru-RU" dirty="0"/>
                      <a:t> 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99,4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2-2DFE-47E8-98FA-B9AB64F1ED92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1">
                  <c:v>Продаж комунального майна</c:v>
                </c:pt>
                <c:pt idx="3">
                  <c:v>Екологічний фонд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1.3</c:v>
                </c:pt>
                <c:pt idx="3">
                  <c:v>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FE-47E8-98FA-B9AB64F1E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431343019499891"/>
          <c:y val="0.1726327309359601"/>
          <c:w val="0.83641349520835129"/>
          <c:h val="0.816001245551891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C9B-40C2-ADB6-A03DBF5266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C9B-40C2-ADB6-A03DBF5266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C9B-40C2-ADB6-A03DBF5266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C9B-40C2-ADB6-A03DBF5266E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C9B-40C2-ADB6-A03DBF5266E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C9B-40C2-ADB6-A03DBF5266E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BC9B-40C2-ADB6-A03DBF5266E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C9B-40C2-ADB6-A03DBF5266EF}"/>
              </c:ext>
            </c:extLst>
          </c:dPt>
          <c:dLbls>
            <c:dLbl>
              <c:idx val="0"/>
              <c:layout>
                <c:manualLayout>
                  <c:x val="-4.5725372077999565E-2"/>
                  <c:y val="0.2427346280282161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40 746,8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DCA1535B-9624-425C-BE36-1E254E95F02B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8,3%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581850987750332"/>
                      <c:h val="0.1411350580988694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C9B-40C2-ADB6-A03DBF5266EF}"/>
                </c:ext>
              </c:extLst>
            </c:dLbl>
            <c:dLbl>
              <c:idx val="1"/>
              <c:layout>
                <c:manualLayout>
                  <c:x val="-0.14044221423957007"/>
                  <c:y val="-1.841502796782372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197 279,4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112E7EE8-FA05-4991-A995-7A2887E4B22D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40,2%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9B-40C2-ADB6-A03DBF5266EF}"/>
                </c:ext>
              </c:extLst>
            </c:dLbl>
            <c:dLbl>
              <c:idx val="2"/>
              <c:layout>
                <c:manualLayout>
                  <c:x val="8.1652450139284936E-3"/>
                  <c:y val="0.3380109196040841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29 697,7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951C721D-B083-42D4-B7DD-3BFECAA93FA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6%</a:t>
                    </a:r>
                  </a:p>
                </c:rich>
              </c:tx>
              <c:spPr>
                <a:solidFill>
                  <a:srgbClr val="14967C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C9B-40C2-ADB6-A03DBF5266EF}"/>
                </c:ext>
              </c:extLst>
            </c:dLbl>
            <c:dLbl>
              <c:idx val="3"/>
              <c:layout>
                <c:manualLayout>
                  <c:x val="8.1652450139284936E-3"/>
                  <c:y val="-0.1191648059815490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19 869,4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29ADD24D-7E71-46A1-BD5A-FBBD9F606A6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4%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C9B-40C2-ADB6-A03DBF5266EF}"/>
                </c:ext>
              </c:extLst>
            </c:dLbl>
            <c:dLbl>
              <c:idx val="4"/>
              <c:layout>
                <c:manualLayout>
                  <c:x val="0.14697441025071287"/>
                  <c:y val="-0.2252462420927301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8 718,1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622A1B4B-5E0F-4E27-82D6-036EA1824692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1,8%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9B-40C2-ADB6-A03DBF5266EF}"/>
                </c:ext>
              </c:extLst>
            </c:dLbl>
            <c:dLbl>
              <c:idx val="5"/>
              <c:layout>
                <c:manualLayout>
                  <c:x val="0.28567942039361882"/>
                  <c:y val="-0.1316775999853549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61 497,7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6846412-06E9-4F26-B389-C2C4B76A94E3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12,5%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C9B-40C2-ADB6-A03DBF5266EF}"/>
                </c:ext>
              </c:extLst>
            </c:dLbl>
            <c:dLbl>
              <c:idx val="6"/>
              <c:layout>
                <c:manualLayout>
                  <c:x val="0.10248308315536944"/>
                  <c:y val="-8.286762585520678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133 370,2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F263EF88-0327-47F1-9873-4B94E329C941}" type="CATEGORYNAME">
                      <a:rPr lang="en-US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en-US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27,2</a:t>
                    </a:r>
                  </a:p>
                </c:rich>
              </c:tx>
              <c:spPr>
                <a:solidFill>
                  <a:srgbClr val="052F61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C9B-40C2-ADB6-A03DBF5266EF}"/>
                </c:ext>
              </c:extLst>
            </c:dLbl>
            <c:dLbl>
              <c:idx val="7"/>
              <c:layout>
                <c:manualLayout>
                  <c:x val="5.7911068922379828E-2"/>
                  <c:y val="-2.45057065668803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9B-40C2-ADB6-A03DBF5266EF}"/>
                </c:ext>
              </c:extLst>
            </c:dLbl>
            <c:spPr>
              <a:solidFill>
                <a:srgbClr val="14967C">
                  <a:lumMod val="75000"/>
                </a:srgbClr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40746.800000000003</c:v>
                </c:pt>
                <c:pt idx="1">
                  <c:v>197279.4</c:v>
                </c:pt>
                <c:pt idx="2">
                  <c:v>29697.7</c:v>
                </c:pt>
                <c:pt idx="3">
                  <c:v>19869.400000000001</c:v>
                </c:pt>
                <c:pt idx="4">
                  <c:v>8718.1</c:v>
                </c:pt>
                <c:pt idx="5">
                  <c:v>31497.7</c:v>
                </c:pt>
                <c:pt idx="6">
                  <c:v>133370.20000000001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9B-40C2-ADB6-A03DBF5266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E78-4051-A4E6-A9C454957F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E78-4051-A4E6-A9C454957F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E78-4051-A4E6-A9C454957F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E78-4051-A4E6-A9C454957F8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E78-4051-A4E6-A9C454957F8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E78-4051-A4E6-A9C454957F8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FE78-4051-A4E6-A9C454957F8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FE78-4051-A4E6-A9C454957F87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BC9B-40C2-ADB6-A03DBF526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073223269039895E-2"/>
          <c:y val="0.14452838573491833"/>
          <c:w val="0.91079216634331728"/>
          <c:h val="0.814684109173054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46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CA-4B7B-B9CF-C300633D393A}"/>
              </c:ext>
            </c:extLst>
          </c:dPt>
          <c:dPt>
            <c:idx val="1"/>
            <c:bubble3D val="0"/>
            <c:explosion val="1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CA-4B7B-B9CF-C300633D393A}"/>
              </c:ext>
            </c:extLst>
          </c:dPt>
          <c:dPt>
            <c:idx val="2"/>
            <c:bubble3D val="0"/>
            <c:explosion val="25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CA-4B7B-B9CF-C300633D393A}"/>
              </c:ext>
            </c:extLst>
          </c:dPt>
          <c:dPt>
            <c:idx val="3"/>
            <c:bubble3D val="0"/>
            <c:explosion val="2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CA-4B7B-B9CF-C300633D393A}"/>
              </c:ext>
            </c:extLst>
          </c:dPt>
          <c:dPt>
            <c:idx val="4"/>
            <c:bubble3D val="0"/>
            <c:explosion val="9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B41-4BCF-AE0C-002BF07EAAB3}"/>
              </c:ext>
            </c:extLst>
          </c:dPt>
          <c:dLbls>
            <c:dLbl>
              <c:idx val="0"/>
              <c:layout>
                <c:manualLayout>
                  <c:x val="-0.54092991045072125"/>
                  <c:y val="-3.476261896826278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143 300,0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 </a:t>
                    </a:r>
                    <a:r>
                      <a:rPr lang="ru-RU" b="1" dirty="0" smtClean="0">
                        <a:latin typeface="Book Antiqua" panose="02040602050305030304" pitchFamily="18" charset="0"/>
                      </a:rPr>
                      <a:t>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                      </a:t>
                    </a:r>
                    <a:fld id="{C7E9CF3B-E7A9-4B26-AFEA-3BBD241A4D91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F2C78B47-A876-40B8-8896-14E270465A3D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052F61"/>
                </a:solidFill>
                <a:ln w="12700" cap="rnd" cmpd="sng" algn="ctr">
                  <a:solidFill>
                    <a:srgbClr val="052F61">
                      <a:shade val="50000"/>
                      <a:hueMod val="94000"/>
                    </a:srgbClr>
                  </a:solidFill>
                  <a:prstDash val="solid"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DCA-4B7B-B9CF-C300633D393A}"/>
                </c:ext>
              </c:extLst>
            </c:dLbl>
            <c:dLbl>
              <c:idx val="1"/>
              <c:layout>
                <c:manualLayout>
                  <c:x val="-8.2904011583653237E-2"/>
                  <c:y val="-0.1135409028626449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27 369,4 тис 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3ED5E3F-64A1-4E24-81C8-F6DFF3183D6E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
</a:t>
                    </a:r>
                    <a:fld id="{6E1CF7BC-EABC-4B0F-9967-A7EF03FB3A5D}" type="PERCENTAGE">
                      <a:rPr lang="ru-RU" b="1" baseline="0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 smtClean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539956304212296"/>
                      <c:h val="0.131082472317890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DCA-4B7B-B9CF-C300633D393A}"/>
                </c:ext>
              </c:extLst>
            </c:dLbl>
            <c:dLbl>
              <c:idx val="2"/>
              <c:layout>
                <c:manualLayout>
                  <c:x val="-9.8677970583617533E-2"/>
                  <c:y val="-7.097526200792504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860,2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811F430-E843-4E32-95AA-6D95939E9558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0,5%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3688102607515601"/>
                      <c:h val="0.154598377958004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DCA-4B7B-B9CF-C300633D393A}"/>
                </c:ext>
              </c:extLst>
            </c:dLbl>
            <c:dLbl>
              <c:idx val="3"/>
              <c:layout>
                <c:manualLayout>
                  <c:x val="-5.9135761774862482E-2"/>
                  <c:y val="-6.445506054882792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23 978,6 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тис грн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Капітальні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12%</a:t>
                    </a:r>
                    <a:endParaRPr lang="ru-RU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7-ADCA-4B7B-B9CF-C300633D393A}"/>
                </c:ext>
              </c:extLst>
            </c:dLbl>
            <c:dLbl>
              <c:idx val="4"/>
              <c:layout>
                <c:manualLayout>
                  <c:x val="0.14856177596428669"/>
                  <c:y val="2.184738732733397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2 631,4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итис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 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Інші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1%</a:t>
                    </a:r>
                    <a:endParaRPr lang="ru-RU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9-0B41-4BCF-AE0C-002BF07EAAB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Оплата праці і нарахування на заробітну плату</c:v>
                </c:pt>
                <c:pt idx="1">
                  <c:v>Енергоносії</c:v>
                </c:pt>
                <c:pt idx="2">
                  <c:v>Продукти харчування</c:v>
                </c:pt>
                <c:pt idx="3">
                  <c:v>Капітальні видатки</c:v>
                </c:pt>
                <c:pt idx="4">
                  <c:v>Інші видатки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143300</c:v>
                </c:pt>
                <c:pt idx="1">
                  <c:v>27369.4</c:v>
                </c:pt>
                <c:pt idx="3">
                  <c:v>23978.6</c:v>
                </c:pt>
                <c:pt idx="4">
                  <c:v>2631.4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3B-4E13-A7F7-38FCD2BB7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depthPercent val="100"/>
      <c:rAngAx val="0"/>
      <c:perspective val="2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694497712814522E-2"/>
          <c:y val="0.15082758057810308"/>
          <c:w val="0.83579410716816893"/>
          <c:h val="0.811509257072517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2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4E-4915-B1DD-3180776B6363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84E-4915-B1DD-3180776B6363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84E-4915-B1DD-3180776B6363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4E-4915-B1DD-3180776B6363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84E-4915-B1DD-3180776B6363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4E-4915-B1DD-3180776B6363}"/>
              </c:ext>
            </c:extLst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FE34-49C1-B482-1AA440113E09}"/>
              </c:ext>
            </c:extLst>
          </c:dPt>
          <c:dLbls>
            <c:dLbl>
              <c:idx val="0"/>
              <c:layout>
                <c:manualLayout>
                  <c:x val="0.19027716727126937"/>
                  <c:y val="7.864265205271510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218,9 тис </a:t>
                    </a:r>
                    <a:r>
                      <a:rPr lang="ru-RU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55FC78DB-7ABE-4738-A5C1-293CEB141769}" type="CATEGORYNAME">
                      <a:rPr lang="ru-RU" baseline="0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84E-4915-B1DD-3180776B6363}"/>
                </c:ext>
              </c:extLst>
            </c:dLbl>
            <c:dLbl>
              <c:idx val="1"/>
              <c:layout>
                <c:manualLayout>
                  <c:x val="-3.0672920400149901E-3"/>
                  <c:y val="0.2605363316488968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14 493,2тис </a:t>
                    </a:r>
                    <a:r>
                      <a:rPr lang="ru-RU" dirty="0"/>
                      <a:t>грн </a:t>
                    </a:r>
                    <a:fld id="{095BC09B-E8CD-4594-A6D1-4AAED94331FA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A84E-4915-B1DD-3180776B6363}"/>
                </c:ext>
              </c:extLst>
            </c:dLbl>
            <c:dLbl>
              <c:idx val="2"/>
              <c:layout>
                <c:manualLayout>
                  <c:x val="7.6682904798017612E-3"/>
                  <c:y val="0.4139433218743285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11 955,4 </a:t>
                    </a:r>
                    <a:r>
                      <a:rPr lang="ru-RU" b="1" baseline="0" dirty="0" smtClean="0"/>
                      <a:t>тис </a:t>
                    </a:r>
                    <a:r>
                      <a:rPr lang="ru-RU" b="1" baseline="0" dirty="0"/>
                      <a:t>грн </a:t>
                    </a:r>
                    <a:fld id="{0C76D1E1-BF4F-40D7-A72C-092FD9099FCF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fld id="{F7F44456-8BBA-4378-A9F4-FFEA1D01AC9F}" type="PERCENTAGE">
                      <a:rPr lang="ru-RU" b="1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445535103642916"/>
                      <c:h val="0.1376475499597659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84E-4915-B1DD-3180776B6363}"/>
                </c:ext>
              </c:extLst>
            </c:dLbl>
            <c:dLbl>
              <c:idx val="3"/>
              <c:layout>
                <c:manualLayout>
                  <c:x val="-0.23913647275906541"/>
                  <c:y val="5.043560727609593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1 142,0 </a:t>
                    </a:r>
                    <a:r>
                      <a:rPr lang="ru-RU" b="1" dirty="0"/>
                      <a:t>тис грн </a:t>
                    </a:r>
                    <a:fld id="{1B03255A-35C8-4396-8CC2-BC61B9A1A4F7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fld id="{1CAC4F28-262D-496D-863D-27734E0BB0CD}" type="PERCENTAGE">
                      <a:rPr lang="ru-RU" b="1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/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84E-4915-B1DD-3180776B6363}"/>
                </c:ext>
              </c:extLst>
            </c:dLbl>
            <c:dLbl>
              <c:idx val="4"/>
              <c:layout>
                <c:manualLayout>
                  <c:x val="-0.17816305434661853"/>
                  <c:y val="-0.102166630857276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307,2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CF8D5C9-363E-4BCD-A956-CDBE0203721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1%</a:t>
                    </a:r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A84E-4915-B1DD-3180776B6363}"/>
                </c:ext>
              </c:extLst>
            </c:dLbl>
            <c:dLbl>
              <c:idx val="5"/>
              <c:layout>
                <c:manualLayout>
                  <c:x val="-2.8442974935152188E-2"/>
                  <c:y val="-7.214350938531555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691,9 тис </a:t>
                    </a:r>
                    <a:r>
                      <a:rPr lang="ru-RU" b="1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01A3C04D-38BA-4700-A431-37F3F94AA8DD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fld id="{926E0E06-AE6A-4F7A-9EBD-2942AFEFC1E7}" type="PERCENTAGE">
                      <a:rPr lang="ru-RU" b="1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/>
                  </a:p>
                </c:rich>
              </c:tx>
              <c:spPr>
                <a:solidFill>
                  <a:srgbClr val="6A9E1F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61898677924675"/>
                      <c:h val="0.1658214496752035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84E-4915-B1DD-3180776B6363}"/>
                </c:ext>
              </c:extLst>
            </c:dLbl>
            <c:dLbl>
              <c:idx val="6"/>
              <c:layout>
                <c:manualLayout>
                  <c:x val="0.14569637190070669"/>
                  <c:y val="-5.094109518135827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889,0 тис </a:t>
                    </a:r>
                    <a:r>
                      <a:rPr lang="ru-RU" dirty="0" err="1" smtClean="0"/>
                      <a:t>грн</a:t>
                    </a:r>
                    <a:endParaRPr lang="ru-RU" dirty="0" smtClean="0"/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інші</a:t>
                    </a:r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видатки</a:t>
                    </a:r>
                    <a:r>
                      <a:rPr lang="ru-RU" dirty="0" smtClean="0"/>
                      <a:t> </a:t>
                    </a:r>
                  </a:p>
                  <a:p>
                    <a:r>
                      <a:rPr lang="ru-RU" dirty="0" smtClean="0"/>
                      <a:t>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32190626162311"/>
                      <c:h val="0.133269004322239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FE34-49C1-B482-1AA440113E09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cat>
            <c:strRef>
              <c:f>Лист1!$A$2:$A$8</c:f>
              <c:strCache>
                <c:ptCount val="7"/>
                <c:pt idx="0">
                  <c:v>капітальні видатки</c:v>
                </c:pt>
                <c:pt idx="1">
                  <c:v>Енергоносії</c:v>
                </c:pt>
                <c:pt idx="2">
                  <c:v>Заробітна плата</c:v>
                </c:pt>
                <c:pt idx="3">
                  <c:v>Медикаменти</c:v>
                </c:pt>
                <c:pt idx="4">
                  <c:v>Продукти харчування</c:v>
                </c:pt>
                <c:pt idx="5">
                  <c:v>Заходи по COVID-19</c:v>
                </c:pt>
                <c:pt idx="6">
                  <c:v>інші видатки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218.9</c:v>
                </c:pt>
                <c:pt idx="1">
                  <c:v>14493.2</c:v>
                </c:pt>
                <c:pt idx="2">
                  <c:v>11955.4</c:v>
                </c:pt>
                <c:pt idx="3">
                  <c:v>1142</c:v>
                </c:pt>
                <c:pt idx="4">
                  <c:v>307.2</c:v>
                </c:pt>
                <c:pt idx="5">
                  <c:v>691.9</c:v>
                </c:pt>
                <c:pt idx="6">
                  <c:v>889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Лист1!$B$7</c15:f>
                <c15:dlblRangeCache>
                  <c:ptCount val="1"/>
                  <c:pt idx="0">
                    <c:v>691,9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A84E-4915-B1DD-3180776B6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0"/>
      <c:depthPercent val="100"/>
      <c:rAngAx val="0"/>
      <c:perspective val="1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001946132062525"/>
          <c:y val="0.12278874780439304"/>
          <c:w val="0.7718534412854452"/>
          <c:h val="0.772282685890034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0"/>
          <c:dPt>
            <c:idx val="0"/>
            <c:bubble3D val="0"/>
            <c:explosion val="5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161-4C7F-A213-3EC667FFFDF0}"/>
              </c:ext>
            </c:extLst>
          </c:dPt>
          <c:dPt>
            <c:idx val="1"/>
            <c:bubble3D val="0"/>
            <c:explosion val="12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161-4C7F-A213-3EC667FFFDF0}"/>
              </c:ext>
            </c:extLst>
          </c:dPt>
          <c:dPt>
            <c:idx val="2"/>
            <c:bubble3D val="0"/>
            <c:explosion val="9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161-4C7F-A213-3EC667FFFDF0}"/>
              </c:ext>
            </c:extLst>
          </c:dPt>
          <c:dPt>
            <c:idx val="3"/>
            <c:bubble3D val="0"/>
            <c:explosion val="12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161-4C7F-A213-3EC667FFFDF0}"/>
              </c:ext>
            </c:extLst>
          </c:dPt>
          <c:dPt>
            <c:idx val="4"/>
            <c:bubble3D val="0"/>
            <c:explosion val="9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161-4C7F-A213-3EC667FFFDF0}"/>
              </c:ext>
            </c:extLst>
          </c:dPt>
          <c:dPt>
            <c:idx val="5"/>
            <c:bubble3D val="0"/>
            <c:explosion val="6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F431-4509-BCB4-8898A915195E}"/>
              </c:ext>
            </c:extLst>
          </c:dPt>
          <c:dLbls>
            <c:dLbl>
              <c:idx val="0"/>
              <c:layout>
                <c:manualLayout>
                  <c:x val="6.1566761062388502E-2"/>
                  <c:y val="2.913705790777074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1 260,4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951FA02C-D681-4213-B6F5-392FFDCA3E14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8E96B4F-BFFA-4B71-9E93-3C55806BC295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61-4C7F-A213-3EC667FFFDF0}"/>
                </c:ext>
              </c:extLst>
            </c:dLbl>
            <c:dLbl>
              <c:idx val="1"/>
              <c:layout>
                <c:manualLayout>
                  <c:x val="-1.9012213226212903E-2"/>
                  <c:y val="0.1227887478043930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5 461,5 тис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/>
                      <a:t>грн </a:t>
                    </a:r>
                    <a:r>
                      <a:rPr lang="ru-RU" dirty="0"/>
                      <a:t> </a:t>
                    </a:r>
                    <a:fld id="{EAC9C78D-AC92-4918-97BE-B22D92175AB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BE8FB7B-9FBA-4C23-B02C-30CD03DF0676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61-4C7F-A213-3EC667FFFDF0}"/>
                </c:ext>
              </c:extLst>
            </c:dLbl>
            <c:dLbl>
              <c:idx val="2"/>
              <c:layout>
                <c:manualLayout>
                  <c:x val="-0.20382340099053131"/>
                  <c:y val="2.156757547332996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1 710,1 тис </a:t>
                    </a:r>
                    <a:r>
                      <a:rPr lang="ru-RU" dirty="0"/>
                      <a:t>грн </a:t>
                    </a:r>
                  </a:p>
                  <a:p>
                    <a:fld id="{D832B74B-300F-4C34-9254-5E428A2BEA6D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E7B2B49-C035-4D62-A989-397D69243D0D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161-4C7F-A213-3EC667FFFDF0}"/>
                </c:ext>
              </c:extLst>
            </c:dLbl>
            <c:dLbl>
              <c:idx val="3"/>
              <c:layout>
                <c:manualLayout>
                  <c:x val="-1.8674010404321408E-2"/>
                  <c:y val="-0.19869460706897546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7 221,6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BF87C378-27D5-4CF6-B61F-7E6E595FC8FC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8B4E9B8-1156-4B05-8133-5F684219A81B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485622325627814"/>
                      <c:h val="0.104082141365446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161-4C7F-A213-3EC667FFFDF0}"/>
                </c:ext>
              </c:extLst>
            </c:dLbl>
            <c:dLbl>
              <c:idx val="4"/>
              <c:layout>
                <c:manualLayout>
                  <c:x val="-0.29348993874674084"/>
                  <c:y val="-4.8885039496314758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1 870,1 тис </a:t>
                    </a:r>
                    <a:r>
                      <a:rPr lang="ru-RU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30F9ADE3-2233-41C4-861B-5CF3083087E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0773A45-4A11-499D-B314-5CE0AADE3940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61-4C7F-A213-3EC667FFFDF0}"/>
                </c:ext>
              </c:extLst>
            </c:dLbl>
            <c:dLbl>
              <c:idx val="5"/>
              <c:layout>
                <c:manualLayout>
                  <c:x val="-0.1489288788532791"/>
                  <c:y val="-1.4588568921315367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2 345,7 </a:t>
                    </a:r>
                    <a:r>
                      <a:rPr lang="ru-RU" dirty="0"/>
                      <a:t>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r>
                      <a:rPr lang="ru-RU" dirty="0" err="1" smtClean="0"/>
                      <a:t>Компенсаційна</a:t>
                    </a:r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виплата</a:t>
                    </a:r>
                    <a:r>
                      <a:rPr lang="ru-RU" dirty="0" smtClean="0"/>
                      <a:t> на </a:t>
                    </a:r>
                    <a:r>
                      <a:rPr lang="ru-RU" dirty="0" err="1" smtClean="0"/>
                      <a:t>придбання</a:t>
                    </a:r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житла</a:t>
                    </a:r>
                    <a:r>
                      <a:rPr lang="ru-RU" dirty="0" smtClean="0"/>
                      <a:t> ВПО, </a:t>
                    </a:r>
                    <a:r>
                      <a:rPr lang="ru-RU" dirty="0" err="1" smtClean="0"/>
                      <a:t>які</a:t>
                    </a:r>
                    <a:r>
                      <a:rPr lang="ru-RU" dirty="0" smtClean="0"/>
                      <a:t> брали участь в АТО</a:t>
                    </a:r>
                    <a:r>
                      <a:rPr lang="ru-RU" baseline="0" dirty="0"/>
                      <a:t>
</a:t>
                    </a:r>
                    <a:fld id="{D1DBA98C-A6D7-4E00-BBDC-66E0DCEF4DE0}" type="PERCENTAGE">
                      <a:rPr lang="ru-RU" baseline="0" dirty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475804338876484"/>
                      <c:h val="0.2271874854973919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F431-4509-BCB4-8898A915195E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white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Малий груповий будинок "Надія"</c:v>
                </c:pt>
                <c:pt idx="1">
                  <c:v>Утримання територіального центру</c:v>
                </c:pt>
                <c:pt idx="2">
                  <c:v>Заклади і заходи з питань дітей та їх соціального захисту</c:v>
                </c:pt>
                <c:pt idx="3">
                  <c:v>Міські пільги</c:v>
                </c:pt>
                <c:pt idx="4">
                  <c:v>Матеріальна допомога</c:v>
                </c:pt>
                <c:pt idx="5">
                  <c:v>Компенсаційна виплата за житло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 formatCode="General">
                  <c:v>1260.4000000000001</c:v>
                </c:pt>
                <c:pt idx="1">
                  <c:v>5461.5</c:v>
                </c:pt>
                <c:pt idx="2" formatCode="General">
                  <c:v>1710.1</c:v>
                </c:pt>
                <c:pt idx="3" formatCode="General">
                  <c:v>7221.6</c:v>
                </c:pt>
                <c:pt idx="4" formatCode="General">
                  <c:v>1870.1</c:v>
                </c:pt>
                <c:pt idx="5" formatCode="General">
                  <c:v>2345.6999999999998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1-4C7F-A213-3EC667FFF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685269248917133E-2"/>
          <c:y val="0.1894569897639001"/>
          <c:w val="0.80759710868224377"/>
          <c:h val="0.80815971714643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333-4CC8-84BC-3C7461C0FD38}"/>
              </c:ext>
            </c:extLst>
          </c:dPt>
          <c:dPt>
            <c:idx val="1"/>
            <c:bubble3D val="0"/>
            <c:explosion val="22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333-4CC8-84BC-3C7461C0FD38}"/>
              </c:ext>
            </c:extLst>
          </c:dPt>
          <c:dPt>
            <c:idx val="2"/>
            <c:bubble3D val="0"/>
            <c:explosion val="44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5333-4CC8-84BC-3C7461C0FD38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333-4CC8-84BC-3C7461C0FD38}"/>
              </c:ext>
            </c:extLst>
          </c:dPt>
          <c:dPt>
            <c:idx val="4"/>
            <c:bubble3D val="0"/>
            <c:explosion val="27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333-4CC8-84BC-3C7461C0FD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333-4CC8-84BC-3C7461C0FD3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4628-4B66-881A-2AD859E9DB58}"/>
              </c:ext>
            </c:extLst>
          </c:dPt>
          <c:dLbls>
            <c:dLbl>
              <c:idx val="0"/>
              <c:layout>
                <c:manualLayout>
                  <c:x val="-1.111928126474529E-2"/>
                  <c:y val="0.15372728855952925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3 564,5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 </a:t>
                    </a:r>
                    <a:fld id="{1D5506CA-EE62-4BDA-B57C-6D1741274A80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F4575542-C31F-4C19-8C31-00330050D717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23635348996591"/>
                      <c:h val="0.16141825082498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333-4CC8-84BC-3C7461C0FD38}"/>
                </c:ext>
              </c:extLst>
            </c:dLbl>
            <c:dLbl>
              <c:idx val="1"/>
              <c:layout>
                <c:manualLayout>
                  <c:x val="0.15855423451185482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508,0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032AF9A1-6F84-4A0D-A041-97EEA1EA2203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C112B946-9A47-4A83-848E-7CE3E5C4995F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33-4CC8-84BC-3C7461C0FD38}"/>
                </c:ext>
              </c:extLst>
            </c:dLbl>
            <c:dLbl>
              <c:idx val="2"/>
              <c:layout>
                <c:manualLayout>
                  <c:x val="-0.17280630053539234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143,5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      </a:t>
                    </a:r>
                    <a:fld id="{CE75592E-820C-424F-960C-2BC17AE9F135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7CF956B1-69E2-4026-9700-C1581508E4F4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333-4CC8-84BC-3C7461C0FD38}"/>
                </c:ext>
              </c:extLst>
            </c:dLbl>
            <c:dLbl>
              <c:idx val="3"/>
              <c:layout>
                <c:manualLayout>
                  <c:x val="-0.17790850023592272"/>
                  <c:y val="4.766737629752850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70,2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AE751A81-E40E-42BD-AF96-E4F73E3B930A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621E1704-B950-4159-8FA3-CA44842A0DBD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33-4CC8-84BC-3C7461C0FD38}"/>
                </c:ext>
              </c:extLst>
            </c:dLbl>
            <c:dLbl>
              <c:idx val="4"/>
              <c:layout>
                <c:manualLayout>
                  <c:x val="4.1055807746751397E-2"/>
                  <c:y val="-0.29553773304467679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4 400,6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528C3500-D8A7-49A5-ADEF-E03BDC49C31D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7D1D442-42F0-472A-9148-B5120551FF3E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333-4CC8-84BC-3C7461C0FD38}"/>
                </c:ext>
              </c:extLst>
            </c:dLbl>
            <c:dLbl>
              <c:idx val="5"/>
              <c:layout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682,8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тис 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CFA75839-311D-45B6-BE0A-D1852170719D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03FF80B-8596-4E25-8E79-37E7C9FAED59}" type="PERCENTAGE">
                      <a:rPr lang="ru-RU" b="1" baseline="0" dirty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968975790947276"/>
                      <c:h val="0.250615922555151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333-4CC8-84BC-3C7461C0FD38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Лист1!$A$2:$A$8</c:f>
              <c:strCache>
                <c:ptCount val="6"/>
                <c:pt idx="0">
                  <c:v>Заклади культури</c:v>
                </c:pt>
                <c:pt idx="1">
                  <c:v>Заходи в галузі культури і мистецтва</c:v>
                </c:pt>
                <c:pt idx="2">
                  <c:v>Заходи з розвитку фізичної культури та спорту</c:v>
                </c:pt>
                <c:pt idx="3">
                  <c:v>активні парки </c:v>
                </c:pt>
                <c:pt idx="4">
                  <c:v>Дитячо-юнацька спортивна школа ім.Дідика</c:v>
                </c:pt>
                <c:pt idx="5">
                  <c:v>Фінансова підтримка дитячо-юнацької спортивної школи "Манганіт"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3564.5</c:v>
                </c:pt>
                <c:pt idx="3">
                  <c:v>70.2</c:v>
                </c:pt>
                <c:pt idx="4">
                  <c:v>4400.6000000000004</c:v>
                </c:pt>
                <c:pt idx="5">
                  <c:v>682.8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3-4CC8-84BC-3C7461C0F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85191245804335E-2"/>
          <c:y val="0.1603240380698441"/>
          <c:w val="0.8375399120075564"/>
          <c:h val="0.766708379434248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2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5C-420D-8289-F2CD90CBF39D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25C-420D-8289-F2CD90CBF39D}"/>
              </c:ext>
            </c:extLst>
          </c:dPt>
          <c:dPt>
            <c:idx val="2"/>
            <c:bubble3D val="0"/>
            <c:explosion val="28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5C-420D-8289-F2CD90CBF39D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25C-420D-8289-F2CD90CBF39D}"/>
              </c:ext>
            </c:extLst>
          </c:dPt>
          <c:dPt>
            <c:idx val="4"/>
            <c:bubble3D val="0"/>
            <c:explosion val="22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5C-420D-8289-F2CD90CBF39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0BE0-428C-BB3B-DEEC3697A432}"/>
              </c:ext>
            </c:extLst>
          </c:dPt>
          <c:dLbls>
            <c:dLbl>
              <c:idx val="0"/>
              <c:layout>
                <c:manualLayout>
                  <c:x val="-1.2486568510764809E-16"/>
                  <c:y val="5.3907621375402753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14 171,5 </a:t>
                    </a:r>
                    <a:r>
                      <a:rPr lang="ru-RU" dirty="0" smtClean="0"/>
                      <a:t>тис </a:t>
                    </a:r>
                    <a:r>
                      <a:rPr lang="ru-RU" dirty="0"/>
                      <a:t>грн </a:t>
                    </a:r>
                    <a:fld id="{1949D3F3-AED6-470B-BB74-38C7C3A2012B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13,7 %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2312828354401868"/>
                      <c:h val="0.229555975262007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25C-420D-8289-F2CD90CBF39D}"/>
                </c:ext>
              </c:extLst>
            </c:dLbl>
            <c:dLbl>
              <c:idx val="1"/>
              <c:layout>
                <c:manualLayout>
                  <c:x val="3.0649204039098515E-2"/>
                  <c:y val="0.1857756545569010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38</a:t>
                    </a:r>
                    <a:r>
                      <a:rPr lang="ru-RU" baseline="0" dirty="0" smtClean="0"/>
                      <a:t> 167,3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тис грн </a:t>
                    </a:r>
                    <a:fld id="{2CA91DA9-305B-4110-8A26-0AED4DEE47AC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36,9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25C-420D-8289-F2CD90CBF39D}"/>
                </c:ext>
              </c:extLst>
            </c:dLbl>
            <c:dLbl>
              <c:idx val="2"/>
              <c:layout>
                <c:manualLayout>
                  <c:x val="-7.1514809424563203E-2"/>
                  <c:y val="4.232863015220528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42 000,0 </a:t>
                    </a:r>
                    <a:r>
                      <a:rPr lang="ru-RU" dirty="0"/>
                      <a:t>тис грн </a:t>
                    </a:r>
                    <a:fld id="{5DD6D7E2-220F-40BB-AA57-711E36561217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40,6%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25C-420D-8289-F2CD90CBF39D}"/>
                </c:ext>
              </c:extLst>
            </c:dLbl>
            <c:dLbl>
              <c:idx val="3"/>
              <c:layout>
                <c:manualLayout>
                  <c:x val="-1.1067768125230019E-2"/>
                  <c:y val="-0.18347822464170649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9 158,9 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тис </a:t>
                    </a:r>
                    <a:r>
                      <a:rPr lang="ru-RU" baseline="0" dirty="0"/>
                      <a:t> грн. </a:t>
                    </a:r>
                    <a:r>
                      <a:rPr lang="ru-RU" baseline="0" dirty="0" smtClean="0"/>
                      <a:t>Р </a:t>
                    </a:r>
                    <a:r>
                      <a:rPr lang="ru-RU" baseline="0" dirty="0" err="1" smtClean="0"/>
                      <a:t>Житлкомсервіс</a:t>
                    </a:r>
                    <a:endParaRPr lang="ru-RU" baseline="0" dirty="0"/>
                  </a:p>
                  <a:p>
                    <a:pPr>
                      <a:defRPr/>
                    </a:pPr>
                    <a:r>
                      <a:rPr lang="ru-RU" baseline="0" dirty="0" smtClean="0"/>
                      <a:t>8,8 </a:t>
                    </a:r>
                    <a:r>
                      <a:rPr lang="ru-RU" baseline="0" dirty="0" smtClean="0"/>
                      <a:t>%</a:t>
                    </a:r>
                    <a:r>
                      <a:rPr lang="ru-RU" baseline="0" dirty="0"/>
                      <a:t>
</a:t>
                    </a:r>
                  </a:p>
                </c:rich>
              </c:tx>
              <c:spPr>
                <a:xfrm>
                  <a:off x="5307541" y="0"/>
                  <a:ext cx="1553171" cy="615637"/>
                </a:xfrm>
                <a:solidFill>
                  <a:srgbClr val="6A9E1F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78530"/>
                        <a:gd name="adj2" fmla="val 197081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823908524326631"/>
                      <c:h val="0.113994370995815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25C-420D-8289-F2CD90CBF39D}"/>
                </c:ext>
              </c:extLst>
            </c:dLbl>
            <c:dLbl>
              <c:idx val="4"/>
              <c:layout>
                <c:manualLayout>
                  <c:x val="0.36523634813259065"/>
                  <c:y val="-0.1869978335740473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/>
                      <a:t>6 891,9 тис </a:t>
                    </a:r>
                    <a:r>
                      <a:rPr lang="ru-RU" baseline="0" dirty="0" err="1"/>
                      <a:t>грн</a:t>
                    </a:r>
                    <a:r>
                      <a:rPr lang="ru-RU" baseline="0" dirty="0"/>
                      <a:t> </a:t>
                    </a:r>
                    <a:fld id="{7C2E2C3F-8B25-402E-9602-41B108D66F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5%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87555967310197"/>
                      <c:h val="0.183199644483946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25C-420D-8289-F2CD90CBF39D}"/>
                </c:ext>
              </c:extLst>
            </c:dLbl>
            <c:dLbl>
              <c:idx val="5"/>
              <c:layout>
                <c:manualLayout>
                  <c:x val="0.1855979577923188"/>
                  <c:y val="-0.1834240639928897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38 848,1</a:t>
                    </a:r>
                    <a:r>
                      <a:rPr lang="ru-RU" baseline="0" dirty="0"/>
                      <a:t> тис грн Будівництво водогону (</a:t>
                    </a:r>
                    <a:r>
                      <a:rPr lang="ru-RU" baseline="0" dirty="0" err="1"/>
                      <a:t>с.Шолохово</a:t>
                    </a:r>
                    <a:r>
                      <a:rPr lang="ru-RU" baseline="0" dirty="0"/>
                      <a:t>) 29 %</a:t>
                    </a:r>
                    <a:endParaRPr lang="ru-RU" dirty="0"/>
                  </a:p>
                </c:rich>
              </c:tx>
              <c:spPr>
                <a:solidFill>
                  <a:srgbClr val="C00000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A-0BE0-428C-BB3B-DEEC3697A432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Інші видатки у сфері житлово-комунального господарства, в тому числі послуги</c:v>
                </c:pt>
                <c:pt idx="1">
                  <c:v>Благоустрій міста: заходи з прибирання, озеленення, утримання мереж ЗО та інше</c:v>
                </c:pt>
                <c:pt idx="2">
                  <c:v>Покровводоканал: фінансова підтримка</c:v>
                </c:pt>
                <c:pt idx="3">
                  <c:v>Житлкосервіс: утримання та обслуговування соціальних гуртожитків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14171.5</c:v>
                </c:pt>
                <c:pt idx="1">
                  <c:v>38167.300000000003</c:v>
                </c:pt>
                <c:pt idx="2">
                  <c:v>42000</c:v>
                </c:pt>
                <c:pt idx="3">
                  <c:v>9158.9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5C-420D-8289-F2CD90CBF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0.9954274847961424"/>
          <c:h val="0.4306853449975092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Лист1!$B$15</c:f>
              <c:strCache>
                <c:ptCount val="1"/>
                <c:pt idx="0">
                  <c:v>116251,4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Лист1!$A$2:$A$14</c:f>
              <c:strCache>
                <c:ptCount val="10"/>
                <c:pt idx="0">
                  <c:v>Базова дотація</c:v>
                </c:pt>
                <c:pt idx="1">
                  <c:v>Додаткова дотація</c:v>
                </c:pt>
                <c:pt idx="2">
                  <c:v>Освітня субвенція</c:v>
                </c:pt>
                <c:pt idx="3">
                  <c:v>Субвенції на утримання закладів галузі освіта</c:v>
                </c:pt>
                <c:pt idx="4">
                  <c:v>Субвенція на підтримку малих групових будинків</c:v>
                </c:pt>
                <c:pt idx="5">
                  <c:v>Інші дотації</c:v>
                </c:pt>
                <c:pt idx="6">
                  <c:v>Інші субвенції з місцевого бюджету</c:v>
                </c:pt>
                <c:pt idx="7">
                  <c:v>Субвенція на отримання житла для впо</c:v>
                </c:pt>
                <c:pt idx="8">
                  <c:v>Субвенція "Активні парки"</c:v>
                </c:pt>
                <c:pt idx="9">
                  <c:v>Субвенція на облаштування безпечних умов у закладах освіти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0"/>
                <c:pt idx="0">
                  <c:v>10455.299999999999</c:v>
                </c:pt>
                <c:pt idx="1">
                  <c:v>12842.5</c:v>
                </c:pt>
                <c:pt idx="2">
                  <c:v>72085.7</c:v>
                </c:pt>
                <c:pt idx="3">
                  <c:v>1991.4</c:v>
                </c:pt>
                <c:pt idx="4">
                  <c:v>492.5</c:v>
                </c:pt>
                <c:pt idx="5">
                  <c:v>350.2</c:v>
                </c:pt>
                <c:pt idx="6">
                  <c:v>599.79999999999995</c:v>
                </c:pt>
                <c:pt idx="7">
                  <c:v>2345.6999999999998</c:v>
                </c:pt>
                <c:pt idx="8">
                  <c:v>88.3</c:v>
                </c:pt>
                <c:pt idx="9">
                  <c:v>15000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A-4689-8FF1-1175836E71EA}"/>
            </c:ext>
          </c:extLst>
        </c:ser>
        <c:ser>
          <c:idx val="1"/>
          <c:order val="1"/>
          <c:tx>
            <c:strRef>
              <c:f>Лист1!$C$15</c:f>
              <c:strCache>
                <c:ptCount val="1"/>
                <c:pt idx="0">
                  <c:v>115644,6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Лист1!$A$2:$A$14</c:f>
              <c:strCache>
                <c:ptCount val="10"/>
                <c:pt idx="0">
                  <c:v>Базова дотація</c:v>
                </c:pt>
                <c:pt idx="1">
                  <c:v>Додаткова дотація</c:v>
                </c:pt>
                <c:pt idx="2">
                  <c:v>Освітня субвенція</c:v>
                </c:pt>
                <c:pt idx="3">
                  <c:v>Субвенції на утримання закладів галузі освіта</c:v>
                </c:pt>
                <c:pt idx="4">
                  <c:v>Субвенція на підтримку малих групових будинків</c:v>
                </c:pt>
                <c:pt idx="5">
                  <c:v>Інші дотації</c:v>
                </c:pt>
                <c:pt idx="6">
                  <c:v>Інші субвенції з місцевого бюджету</c:v>
                </c:pt>
                <c:pt idx="7">
                  <c:v>Субвенція на отримання житла для впо</c:v>
                </c:pt>
                <c:pt idx="8">
                  <c:v>Субвенція "Активні парки"</c:v>
                </c:pt>
                <c:pt idx="9">
                  <c:v>Субвенція на облаштування безпечних умов у закладах освіти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0"/>
                <c:pt idx="0">
                  <c:v>10455.299999999999</c:v>
                </c:pt>
                <c:pt idx="1">
                  <c:v>12842.5</c:v>
                </c:pt>
                <c:pt idx="2">
                  <c:v>72085.7</c:v>
                </c:pt>
                <c:pt idx="3">
                  <c:v>1991.4</c:v>
                </c:pt>
                <c:pt idx="4">
                  <c:v>20.2</c:v>
                </c:pt>
                <c:pt idx="5">
                  <c:v>350.2</c:v>
                </c:pt>
                <c:pt idx="6">
                  <c:v>598.70000000000005</c:v>
                </c:pt>
                <c:pt idx="7">
                  <c:v>2345.6999999999998</c:v>
                </c:pt>
                <c:pt idx="8">
                  <c:v>70.099999999999994</c:v>
                </c:pt>
                <c:pt idx="9">
                  <c:v>14884.8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A-4689-8FF1-1175836E7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89580536"/>
        <c:axId val="289580928"/>
        <c:axId val="334749920"/>
      </c:bar3DChart>
      <c:catAx>
        <c:axId val="289580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9580928"/>
        <c:crosses val="autoZero"/>
        <c:auto val="0"/>
        <c:lblAlgn val="ctr"/>
        <c:lblOffset val="100"/>
        <c:noMultiLvlLbl val="0"/>
      </c:catAx>
      <c:valAx>
        <c:axId val="289580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9580536"/>
        <c:crosses val="autoZero"/>
        <c:crossBetween val="between"/>
      </c:valAx>
      <c:serAx>
        <c:axId val="334749920"/>
        <c:scaling>
          <c:orientation val="minMax"/>
        </c:scaling>
        <c:delete val="1"/>
        <c:axPos val="b"/>
        <c:majorTickMark val="out"/>
        <c:minorTickMark val="none"/>
        <c:tickLblPos val="nextTo"/>
        <c:crossAx val="289580928"/>
        <c:crosses val="autoZero"/>
      </c:ser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230" y="4689853"/>
            <a:ext cx="4945654" cy="4441686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942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942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1FE7348-19FF-4C68-90A8-5AA8F5F1B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AC4CDD-2A11-4697-8E2B-450A801234B4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79D55-8975-4467-9179-FA48879AB8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5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FF44BC-93BC-4964-88A3-8022890ED6BB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A0928-3F3B-49A7-B9FF-062A60B925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BE9E96-2986-4AA8-AC59-B9328A329598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32376-AF4F-41D0-A884-EA59CA63EE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73629-E881-4766-9863-3CF281B29915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DC79E-8A63-4409-A7A2-9944FF3655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7146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BA1D4F-0D52-46B5-B707-4BDA495B3ABD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6BCE6-363E-4AA6-B0CF-1B02C31EC5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07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83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11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468E-9EB7-4204-84E3-68FC75F293A0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1FC43-FF38-4A10-9311-940CB91805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26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84C74-195E-4B6B-AEB1-77F39018A1E9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9A7-0A8F-4A6B-B159-557692CF6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2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8A3F7-86ED-4F6D-AAEC-06CF7EB44417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EC657-BD99-4907-8E39-0FE631989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3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87F5E-0F6D-4262-820D-03820E99618A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80D01-EF58-4BB9-B141-9C38AD7351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F067D-51FB-4997-A07D-FAC4CBD3E472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FBE38-98A7-4DC1-BF91-696E607EA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2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53D265-23B3-4737-B24B-2764345FF083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0ED44-843A-429F-83AB-C5DBDC7DCB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6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6D25EC-3EAD-411B-8E72-6804390E540E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F1EB7-9BC9-46E8-86DD-A301154EA5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AC38A-56B0-470D-9DCF-77CDE4DBBAFD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C1645-F3C2-4F4B-9874-FC8E574810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1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B6F398-02C7-4986-845A-68A2284A7631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7EB93-8489-4FA9-BA9C-91740B89E4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7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17EAFB-ECFB-498C-B0A6-D8E691CF2229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E4661-9C85-433D-81A3-95680B0E21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21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1520" y="1556792"/>
            <a:ext cx="8487179" cy="324036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Звіт</a:t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про виконання бюджету</a:t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Покровської міської територіальної  громади  за 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2023 </a:t>
            </a: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рік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54401" y="5042806"/>
            <a:ext cx="2520280" cy="145849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Покровська</a:t>
            </a:r>
            <a:r>
              <a:rPr lang="ru-RU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міська</a:t>
            </a: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територіальна</a:t>
            </a:r>
            <a:r>
              <a:rPr lang="ru-RU" dirty="0">
                <a:solidFill>
                  <a:schemeClr val="tx1"/>
                </a:solidFill>
                <a:latin typeface="Book Antiqua" panose="02040602050305030304" pitchFamily="18" charset="0"/>
              </a:rPr>
              <a:t> громада</a:t>
            </a: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2414588" y="5172075"/>
            <a:ext cx="6324600" cy="1371600"/>
          </a:xfrm>
          <a:prstGeom prst="rect">
            <a:avLst/>
          </a:prstGeom>
        </p:spPr>
        <p:txBody>
          <a:bodyPr wrap="none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915030" y="5882773"/>
            <a:ext cx="6823669" cy="61852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  <a:latin typeface="Book Antiqua" panose="02040602050305030304" pitchFamily="18" charset="0"/>
              </a:rPr>
              <a:t>Доповідач: Міщенко Т.В.</a:t>
            </a: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4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94924"/>
            <a:ext cx="1681163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4000">
              <a:schemeClr val="bg2">
                <a:tint val="97000"/>
                <a:hueMod val="92000"/>
                <a:satMod val="169000"/>
                <a:lumMod val="72000"/>
                <a:lumOff val="28000"/>
                <a:alpha val="97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01280531"/>
              </p:ext>
            </p:extLst>
          </p:nvPr>
        </p:nvGraphicFramePr>
        <p:xfrm>
          <a:off x="5185" y="770919"/>
          <a:ext cx="9001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334397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Міжбюджетні трансферти                                                       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115 644,6 тис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. грн</a:t>
            </a:r>
          </a:p>
          <a:p>
            <a:pPr algn="ctr"/>
            <a:endParaRPr lang="uk-UA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8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086600" cy="10081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Структура надходжень 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 загального фонду бюджету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350 107,6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06465082"/>
              </p:ext>
            </p:extLst>
          </p:nvPr>
        </p:nvGraphicFramePr>
        <p:xfrm>
          <a:off x="827584" y="1412776"/>
          <a:ext cx="757024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 flipH="1">
            <a:off x="438178" y="640761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16632"/>
            <a:ext cx="7754159" cy="12961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Спеціальний фонд</a:t>
            </a:r>
            <a:b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214,3 тис</a:t>
            </a: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. грн.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09414830"/>
              </p:ext>
            </p:extLst>
          </p:nvPr>
        </p:nvGraphicFramePr>
        <p:xfrm>
          <a:off x="755576" y="1412776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 flipV="1">
            <a:off x="376105" y="458810"/>
            <a:ext cx="45719" cy="45719"/>
          </a:xfrm>
        </p:spPr>
        <p:txBody>
          <a:bodyPr>
            <a:normAutofit fontScale="25000" lnSpcReduction="20000"/>
          </a:bodyPr>
          <a:lstStyle/>
          <a:p>
            <a:pPr algn="ctr"/>
            <a:endParaRPr lang="uk-UA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500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39684"/>
              </p:ext>
            </p:extLst>
          </p:nvPr>
        </p:nvGraphicFramePr>
        <p:xfrm>
          <a:off x="539552" y="1340767"/>
          <a:ext cx="7776864" cy="5517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-17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Структура видатків бюджету по галузям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за загальним та спеціальним фондом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491 179,3 тис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7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332656"/>
            <a:ext cx="7086600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Освіта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197 279,4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тис 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95001291"/>
              </p:ext>
            </p:extLst>
          </p:nvPr>
        </p:nvGraphicFramePr>
        <p:xfrm>
          <a:off x="323528" y="1340768"/>
          <a:ext cx="871296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539552" y="5373217"/>
            <a:ext cx="72008" cy="72008"/>
          </a:xfrm>
        </p:spPr>
        <p:txBody>
          <a:bodyPr>
            <a:normAutofit fontScale="25000" lnSpcReduction="20000"/>
          </a:bodyPr>
          <a:lstStyle/>
          <a:p>
            <a:r>
              <a:rPr lang="uk-UA" dirty="0"/>
              <a:t>       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4032448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ОХОРОНА ЗДОРОВ’Я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29 697,7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тис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800183"/>
              </p:ext>
            </p:extLst>
          </p:nvPr>
        </p:nvGraphicFramePr>
        <p:xfrm>
          <a:off x="323528" y="1124744"/>
          <a:ext cx="8280920" cy="5734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0860" y="332656"/>
            <a:ext cx="7086600" cy="10081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Соціальний захист населення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19 869,4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61174562"/>
              </p:ext>
            </p:extLst>
          </p:nvPr>
        </p:nvGraphicFramePr>
        <p:xfrm>
          <a:off x="611560" y="1340768"/>
          <a:ext cx="80159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6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0"/>
            <a:ext cx="7086600" cy="134076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Культура та спорт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8 718,1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881366"/>
              </p:ext>
            </p:extLst>
          </p:nvPr>
        </p:nvGraphicFramePr>
        <p:xfrm>
          <a:off x="1126735" y="1340768"/>
          <a:ext cx="7424041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925645"/>
              </p:ext>
            </p:extLst>
          </p:nvPr>
        </p:nvGraphicFramePr>
        <p:xfrm>
          <a:off x="539552" y="980728"/>
          <a:ext cx="745859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-14828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ЖИТЛОВО-КОМУНАЛЬНА СФЕРА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ТА ІНША ЕКОНОМІЧНА ДІЯЛЬНІСТЬ                              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103 497,7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ТИС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E5288F6-6ED8-406A-AFB4-79CCA6DCE9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3423</TotalTime>
  <Words>320</Words>
  <Application>Microsoft Office PowerPoint</Application>
  <PresentationFormat>Экран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Century Gothic</vt:lpstr>
      <vt:lpstr>Corbel</vt:lpstr>
      <vt:lpstr>Times New Roman</vt:lpstr>
      <vt:lpstr>Wingdings 3</vt:lpstr>
      <vt:lpstr>Сектор</vt:lpstr>
      <vt:lpstr>Звіт  про виконання бюджету  Покровської міської територіальної  громади  за 2023 рік</vt:lpstr>
      <vt:lpstr> Структура надходжень  до загального фонду бюджету 350 107,6 тис. грн </vt:lpstr>
      <vt:lpstr>Спеціальний фонд 214,3 тис. грн.</vt:lpstr>
      <vt:lpstr>Презентация PowerPoint</vt:lpstr>
      <vt:lpstr>Освіта  197 279,4 тис грн</vt:lpstr>
      <vt:lpstr>ОХОРОНА ЗДОРОВ’Я 29 697,7 тис. грн</vt:lpstr>
      <vt:lpstr>Соціальний захист населення 19 869,4 тис. грн</vt:lpstr>
      <vt:lpstr>Культура та спорт 8 718,1 ТИС. грн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ФІНАНСОВЕ УПРАВЛІННЯ</dc:title>
  <dc:creator>Пользователь Windows</dc:creator>
  <cp:lastModifiedBy>WORK</cp:lastModifiedBy>
  <cp:revision>269</cp:revision>
  <cp:lastPrinted>2021-02-08T14:28:33Z</cp:lastPrinted>
  <dcterms:created xsi:type="dcterms:W3CDTF">2017-03-07T09:17:34Z</dcterms:created>
  <dcterms:modified xsi:type="dcterms:W3CDTF">2024-01-26T07:30:21Z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TC010184381049</vt:lpwstr>
  </property>
</Properties>
</file>