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2"/>
  </p:sldMasterIdLst>
  <p:notesMasterIdLst>
    <p:notesMasterId r:id="rId13"/>
  </p:notesMasterIdLst>
  <p:sldIdLst>
    <p:sldId id="256" r:id="rId3"/>
    <p:sldId id="258" r:id="rId4"/>
    <p:sldId id="264" r:id="rId5"/>
    <p:sldId id="271" r:id="rId6"/>
    <p:sldId id="269" r:id="rId7"/>
    <p:sldId id="267" r:id="rId8"/>
    <p:sldId id="268" r:id="rId9"/>
    <p:sldId id="270" r:id="rId10"/>
    <p:sldId id="266" r:id="rId11"/>
    <p:sldId id="272" r:id="rId12"/>
  </p:sldIdLst>
  <p:sldSz cx="9144000" cy="6858000" type="screen4x3"/>
  <p:notesSz cx="6742113" cy="9872663"/>
  <p:custDataLst>
    <p:tags r:id="rId14"/>
  </p:custDataLst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rbe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rbe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rbe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rbe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E82"/>
    <a:srgbClr val="000000"/>
    <a:srgbClr val="FFCC00"/>
    <a:srgbClr val="CC6600"/>
    <a:srgbClr val="996633"/>
    <a:srgbClr val="993300"/>
    <a:srgbClr val="FFCC99"/>
    <a:srgbClr val="CC99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5" autoAdjust="0"/>
    <p:restoredTop sz="94600" autoAdjust="0"/>
  </p:normalViewPr>
  <p:slideViewPr>
    <p:cSldViewPr>
      <p:cViewPr varScale="1">
        <p:scale>
          <a:sx n="113" d="100"/>
          <a:sy n="113" d="100"/>
        </p:scale>
        <p:origin x="8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8248754862456296E-2"/>
          <c:y val="7.0815941085911091E-2"/>
          <c:w val="0.93007357049548633"/>
          <c:h val="0.9211940819345445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3"/>
          <c:dPt>
            <c:idx val="0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61A-4571-8125-C63F25BDB047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461A-4571-8125-C63F25BDB047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61A-4571-8125-C63F25BDB047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461A-4571-8125-C63F25BDB047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8-1299-4064-9F41-E3A5504DE011}"/>
              </c:ext>
            </c:extLst>
          </c:dPt>
          <c:dPt>
            <c:idx val="5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299-4064-9F41-E3A5504DE011}"/>
              </c:ext>
            </c:extLst>
          </c:dPt>
          <c:dLbls>
            <c:dLbl>
              <c:idx val="0"/>
              <c:layout>
                <c:manualLayout>
                  <c:x val="-3.2966227138602868E-3"/>
                  <c:y val="-8.000532987069911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aseline="0" dirty="0" smtClean="0"/>
                      <a:t>21 954,1 тис</a:t>
                    </a:r>
                    <a:r>
                      <a:rPr lang="ru-RU" baseline="0" dirty="0"/>
                      <a:t>. </a:t>
                    </a:r>
                    <a:r>
                      <a:rPr lang="ru-RU" baseline="0" dirty="0" err="1"/>
                      <a:t>грн</a:t>
                    </a:r>
                    <a:endParaRPr lang="ru-RU" baseline="0" dirty="0"/>
                  </a:p>
                  <a:p>
                    <a:pPr>
                      <a:defRPr/>
                    </a:pPr>
                    <a:fld id="{0C7CC42F-A152-46F7-8CF1-108F263EA529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28,4 </a:t>
                    </a:r>
                    <a:r>
                      <a:rPr lang="ru-RU" baseline="0" dirty="0" smtClean="0"/>
                      <a:t>%</a:t>
                    </a:r>
                  </a:p>
                </c:rich>
              </c:tx>
              <c:spPr>
                <a:solidFill>
                  <a:srgbClr val="C62324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61A-4571-8125-C63F25BDB047}"/>
                </c:ext>
              </c:extLst>
            </c:dLbl>
            <c:dLbl>
              <c:idx val="1"/>
              <c:layout>
                <c:manualLayout>
                  <c:x val="3.8587375208843887E-2"/>
                  <c:y val="-2.5195613185835571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43 240,0 тис</a:t>
                    </a:r>
                    <a:r>
                      <a:rPr lang="ru-RU" dirty="0"/>
                      <a:t>. </a:t>
                    </a:r>
                    <a:r>
                      <a:rPr lang="ru-RU" dirty="0" err="1"/>
                      <a:t>грн</a:t>
                    </a:r>
                    <a:r>
                      <a:rPr lang="ru-RU" dirty="0"/>
                      <a:t> </a:t>
                    </a:r>
                  </a:p>
                  <a:p>
                    <a:fld id="{7655D83F-ECD5-4210-ACF5-63A1721BAC8F}" type="CATEGORYNAME">
                      <a:rPr lang="ru-RU" smtClean="0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55,9 </a:t>
                    </a:r>
                    <a:r>
                      <a:rPr lang="ru-RU" baseline="0" dirty="0"/>
                      <a:t>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653066029146264"/>
                      <c:h val="0.2284251062793573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461A-4571-8125-C63F25BDB047}"/>
                </c:ext>
              </c:extLst>
            </c:dLbl>
            <c:dLbl>
              <c:idx val="2"/>
              <c:layout>
                <c:manualLayout>
                  <c:x val="-3.4006679834002795E-2"/>
                  <c:y val="0.10348453346453569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5 </a:t>
                    </a:r>
                    <a:r>
                      <a:rPr lang="ru-RU" dirty="0" smtClean="0"/>
                      <a:t>728,3 тис</a:t>
                    </a:r>
                    <a:r>
                      <a:rPr lang="ru-RU" dirty="0"/>
                      <a:t>. </a:t>
                    </a:r>
                    <a:r>
                      <a:rPr lang="ru-RU" dirty="0" err="1"/>
                      <a:t>грн</a:t>
                    </a:r>
                    <a:r>
                      <a:rPr lang="ru-RU" dirty="0"/>
                      <a:t> </a:t>
                    </a:r>
                    <a:fld id="{A1BBC8DB-8D98-4DDF-A7DC-7B91CE8492B2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7,4  %</a:t>
                    </a:r>
                  </a:p>
                </c:rich>
              </c:tx>
              <c:spPr>
                <a:solidFill>
                  <a:srgbClr val="6A9E1F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61A-4571-8125-C63F25BDB047}"/>
                </c:ext>
              </c:extLst>
            </c:dLbl>
            <c:dLbl>
              <c:idx val="3"/>
              <c:layout>
                <c:manualLayout>
                  <c:x val="-8.1426679033103633E-2"/>
                  <c:y val="6.1277297808728232E-4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2 736,7 тис</a:t>
                    </a:r>
                    <a:r>
                      <a:rPr lang="ru-RU" dirty="0"/>
                      <a:t>. </a:t>
                    </a:r>
                    <a:r>
                      <a:rPr lang="ru-RU" dirty="0" err="1"/>
                      <a:t>грн</a:t>
                    </a:r>
                    <a:r>
                      <a:rPr lang="ru-RU" dirty="0"/>
                      <a:t> </a:t>
                    </a:r>
                    <a:fld id="{99C67FE4-1BB6-4C05-AA08-997D7C4AAC58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3,5 </a:t>
                    </a:r>
                    <a:r>
                      <a:rPr lang="ru-RU" baseline="0" dirty="0"/>
                      <a:t>%</a:t>
                    </a:r>
                  </a:p>
                </c:rich>
              </c:tx>
              <c:spPr>
                <a:solidFill>
                  <a:srgbClr val="C62324">
                    <a:lumMod val="75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7027051161335793"/>
                      <c:h val="0.1710298062120081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461A-4571-8125-C63F25BDB047}"/>
                </c:ext>
              </c:extLst>
            </c:dLbl>
            <c:dLbl>
              <c:idx val="4"/>
              <c:layout>
                <c:manualLayout>
                  <c:x val="5.7039082471274385E-2"/>
                  <c:y val="-2.0156490548669196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1 841,1 тис</a:t>
                    </a:r>
                    <a:r>
                      <a:rPr lang="ru-RU" dirty="0"/>
                      <a:t>. </a:t>
                    </a:r>
                    <a:r>
                      <a:rPr lang="ru-RU" dirty="0" err="1"/>
                      <a:t>грн</a:t>
                    </a:r>
                    <a:r>
                      <a:rPr lang="ru-RU" dirty="0"/>
                      <a:t> </a:t>
                    </a:r>
                    <a:fld id="{9BDA6199-624B-44DE-846F-452E3C94EBBB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2,4 </a:t>
                    </a:r>
                    <a:r>
                      <a:rPr lang="ru-RU" baseline="0" dirty="0"/>
                      <a:t>%</a:t>
                    </a:r>
                  </a:p>
                </c:rich>
              </c:tx>
              <c:spPr>
                <a:solidFill>
                  <a:srgbClr val="E87D37">
                    <a:lumMod val="75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6366068852698087"/>
                      <c:h val="0.1280933070928627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1299-4064-9F41-E3A5504DE011}"/>
                </c:ext>
              </c:extLst>
            </c:dLbl>
            <c:dLbl>
              <c:idx val="5"/>
              <c:layout>
                <c:manualLayout>
                  <c:x val="0.17658460206979154"/>
                  <c:y val="8.9721553455532968E-3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1 801,9 </a:t>
                    </a:r>
                    <a:r>
                      <a:rPr lang="ru-RU" dirty="0" smtClean="0"/>
                      <a:t>тис</a:t>
                    </a:r>
                    <a:r>
                      <a:rPr lang="ru-RU" dirty="0"/>
                      <a:t>. </a:t>
                    </a:r>
                    <a:r>
                      <a:rPr lang="ru-RU" dirty="0" err="1"/>
                      <a:t>грн</a:t>
                    </a:r>
                    <a:endParaRPr lang="ru-RU" dirty="0"/>
                  </a:p>
                  <a:p>
                    <a:pPr>
                      <a:defRPr/>
                    </a:pPr>
                    <a:fld id="{A88A3380-F481-40AF-85F4-51A735CA1D83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2,4  </a:t>
                    </a:r>
                    <a:r>
                      <a:rPr lang="ru-RU" baseline="0" dirty="0" smtClean="0"/>
                      <a:t>%</a:t>
                    </a:r>
                  </a:p>
                </c:rich>
              </c:tx>
              <c:spPr>
                <a:solidFill>
                  <a:srgbClr val="6A9E1F">
                    <a:lumMod val="50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6969034567956029"/>
                      <c:h val="0.1608993841954068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1299-4064-9F41-E3A5504DE011}"/>
                </c:ext>
              </c:extLst>
            </c:dLbl>
            <c:spPr>
              <a:solidFill>
                <a:srgbClr val="E87D37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Лист1!$A$2:$A$7</c:f>
              <c:strCache>
                <c:ptCount val="6"/>
                <c:pt idx="0">
                  <c:v>Плата за землю</c:v>
                </c:pt>
                <c:pt idx="1">
                  <c:v>Податок на доходи фізичних осіб</c:v>
                </c:pt>
                <c:pt idx="2">
                  <c:v>Единий податок</c:v>
                </c:pt>
                <c:pt idx="3">
                  <c:v>Податок на нерухоме майно</c:v>
                </c:pt>
                <c:pt idx="4">
                  <c:v>Інше</c:v>
                </c:pt>
                <c:pt idx="5">
                  <c:v>Акцзний податок 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21954.1</c:v>
                </c:pt>
                <c:pt idx="1">
                  <c:v>43240</c:v>
                </c:pt>
                <c:pt idx="2">
                  <c:v>5728.3</c:v>
                </c:pt>
                <c:pt idx="3">
                  <c:v>2736.7</c:v>
                </c:pt>
                <c:pt idx="4">
                  <c:v>1841.1</c:v>
                </c:pt>
                <c:pt idx="5">
                  <c:v>1801.9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1A-4571-8125-C63F25BDB0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1"/>
          </a:solidFill>
          <a:latin typeface="Book Antiqua" panose="02040602050305030304" pitchFamily="18" charset="0"/>
        </a:defRPr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6677932011747121E-2"/>
          <c:y val="0.15413467361216515"/>
          <c:w val="0.82916666666666672"/>
          <c:h val="0.8134109437575719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11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DFE-47E8-98FA-B9AB64F1ED92}"/>
              </c:ext>
            </c:extLst>
          </c:dPt>
          <c:dPt>
            <c:idx val="1"/>
            <c:bubble3D val="0"/>
            <c:explosion val="13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2DFE-47E8-98FA-B9AB64F1ED92}"/>
              </c:ext>
            </c:extLst>
          </c:dPt>
          <c:dPt>
            <c:idx val="2"/>
            <c:bubble3D val="0"/>
            <c:explosion val="6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DFE-47E8-98FA-B9AB64F1ED92}"/>
              </c:ext>
            </c:extLst>
          </c:dPt>
          <c:dPt>
            <c:idx val="3"/>
            <c:bubble3D val="0"/>
            <c:explosion val="9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2DFE-47E8-98FA-B9AB64F1ED92}"/>
              </c:ext>
            </c:extLst>
          </c:dPt>
          <c:dLbls>
            <c:dLbl>
              <c:idx val="0"/>
              <c:layout>
                <c:manualLayout>
                  <c:x val="-0.2350392671254557"/>
                  <c:y val="-4.4713341710076029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/>
                      <a:t>80,2 тис. </a:t>
                    </a:r>
                    <a:r>
                      <a:rPr lang="ru-RU" dirty="0" err="1"/>
                      <a:t>грн</a:t>
                    </a:r>
                    <a:r>
                      <a:rPr lang="ru-RU" dirty="0"/>
                      <a:t> </a:t>
                    </a:r>
                    <a:r>
                      <a:rPr lang="ru-RU" dirty="0" err="1"/>
                      <a:t>Грошові</a:t>
                    </a:r>
                    <a:r>
                      <a:rPr lang="ru-RU" dirty="0"/>
                      <a:t> </a:t>
                    </a:r>
                    <a:r>
                      <a:rPr lang="ru-RU" dirty="0" err="1"/>
                      <a:t>стягнення</a:t>
                    </a:r>
                    <a:r>
                      <a:rPr lang="ru-RU" baseline="0" dirty="0"/>
                      <a:t> за </a:t>
                    </a:r>
                    <a:r>
                      <a:rPr lang="ru-RU" baseline="0" dirty="0" err="1"/>
                      <a:t>порушення</a:t>
                    </a:r>
                    <a:r>
                      <a:rPr lang="ru-RU" baseline="0" dirty="0"/>
                      <a:t> </a:t>
                    </a:r>
                    <a:r>
                      <a:rPr lang="ru-RU" baseline="0" dirty="0" err="1"/>
                      <a:t>закондавства</a:t>
                    </a:r>
                    <a:r>
                      <a:rPr lang="ru-RU" baseline="0" dirty="0"/>
                      <a:t> про </a:t>
                    </a:r>
                    <a:r>
                      <a:rPr lang="ru-RU" baseline="0" dirty="0" err="1"/>
                      <a:t>охорону</a:t>
                    </a:r>
                    <a:r>
                      <a:rPr lang="ru-RU" baseline="0" dirty="0"/>
                      <a:t> </a:t>
                    </a:r>
                    <a:r>
                      <a:rPr lang="ru-RU" baseline="0" dirty="0" err="1"/>
                      <a:t>навколишнього</a:t>
                    </a:r>
                    <a:r>
                      <a:rPr lang="ru-RU" baseline="0" dirty="0"/>
                      <a:t> </a:t>
                    </a:r>
                    <a:r>
                      <a:rPr lang="ru-RU" baseline="0" dirty="0" err="1"/>
                      <a:t>середовища</a:t>
                    </a:r>
                    <a:r>
                      <a:rPr lang="ru-RU" baseline="0" dirty="0"/>
                      <a:t>
7,5 %</a:t>
                    </a:r>
                  </a:p>
                </c:rich>
              </c:tx>
              <c:spPr>
                <a:solidFill>
                  <a:srgbClr val="052F61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1-2DFE-47E8-98FA-B9AB64F1ED92}"/>
                </c:ext>
              </c:extLst>
            </c:dLbl>
            <c:dLbl>
              <c:idx val="1"/>
              <c:layout>
                <c:manualLayout>
                  <c:x val="2.2916666666666665E-2"/>
                  <c:y val="-9.0625000000000011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2 208,5 </a:t>
                    </a:r>
                    <a:r>
                      <a:rPr lang="ru-RU" dirty="0"/>
                      <a:t>тис. </a:t>
                    </a:r>
                    <a:r>
                      <a:rPr lang="ru-RU" dirty="0" err="1"/>
                      <a:t>грн</a:t>
                    </a:r>
                    <a:r>
                      <a:rPr lang="ru-RU" dirty="0"/>
                      <a:t> </a:t>
                    </a:r>
                    <a:fld id="{8D54BA33-EDF0-4C57-ABF9-BF00407212D5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80,8 </a:t>
                    </a:r>
                    <a:r>
                      <a:rPr lang="ru-RU" baseline="0" dirty="0"/>
                      <a:t>%</a:t>
                    </a:r>
                  </a:p>
                </c:rich>
              </c:tx>
              <c:spPr>
                <a:solidFill>
                  <a:srgbClr val="A50E82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2DFE-47E8-98FA-B9AB64F1ED92}"/>
                </c:ext>
              </c:extLst>
            </c:dLbl>
            <c:dLbl>
              <c:idx val="2"/>
              <c:layout>
                <c:manualLayout>
                  <c:x val="2.0833333333333333E-3"/>
                  <c:y val="-0.1812499999999999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DFE-47E8-98FA-B9AB64F1ED92}"/>
                </c:ext>
              </c:extLst>
            </c:dLbl>
            <c:dLbl>
              <c:idx val="3"/>
              <c:layout>
                <c:manualLayout>
                  <c:x val="0.23998172110855609"/>
                  <c:y val="-3.6019080822005785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38,4 </a:t>
                    </a:r>
                    <a:r>
                      <a:rPr lang="ru-RU" dirty="0"/>
                      <a:t>тис. </a:t>
                    </a:r>
                    <a:r>
                      <a:rPr lang="ru-RU" dirty="0" err="1"/>
                      <a:t>грн</a:t>
                    </a:r>
                    <a:r>
                      <a:rPr lang="ru-RU" dirty="0"/>
                      <a:t> </a:t>
                    </a:r>
                    <a:r>
                      <a:rPr lang="ru-RU" dirty="0" err="1"/>
                      <a:t>Екологічний</a:t>
                    </a:r>
                    <a:r>
                      <a:rPr lang="ru-RU" dirty="0"/>
                      <a:t> </a:t>
                    </a:r>
                    <a:r>
                      <a:rPr lang="ru-RU" dirty="0" err="1"/>
                      <a:t>податок</a:t>
                    </a:r>
                    <a:r>
                      <a:rPr lang="ru-RU" dirty="0"/>
                      <a:t> 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 </a:t>
                    </a:r>
                    <a:endParaRPr lang="ru-RU" baseline="0" dirty="0"/>
                  </a:p>
                  <a:p>
                    <a:pPr>
                      <a:defRPr/>
                    </a:pPr>
                    <a:endParaRPr lang="ru-RU" baseline="0" dirty="0"/>
                  </a:p>
                </c:rich>
              </c:tx>
              <c:spPr>
                <a:solidFill>
                  <a:srgbClr val="6A9E1F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5888682704018212"/>
                      <c:h val="0.1310664229796063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2DFE-47E8-98FA-B9AB64F1ED92}"/>
                </c:ext>
              </c:extLst>
            </c:dLbl>
            <c:spPr>
              <a:solidFill>
                <a:srgbClr val="14967C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Лист1!$A$2:$A$5</c:f>
              <c:strCache>
                <c:ptCount val="4"/>
                <c:pt idx="3">
                  <c:v>Екологічний фонд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3">
                  <c:v>523.79999999999995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FE-47E8-98FA-B9AB64F1ED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1"/>
          </a:solidFill>
          <a:latin typeface="Book Antiqua" panose="02040602050305030304" pitchFamily="18" charset="0"/>
        </a:defRPr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8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431343019499891"/>
          <c:y val="0.1726327309359601"/>
          <c:w val="0.83641349520835129"/>
          <c:h val="0.8160012455518916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BC9B-40C2-ADB6-A03DBF5266E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BC9B-40C2-ADB6-A03DBF5266E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BC9B-40C2-ADB6-A03DBF5266E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C9B-40C2-ADB6-A03DBF5266E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BC9B-40C2-ADB6-A03DBF5266E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BC9B-40C2-ADB6-A03DBF5266E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8-BC9B-40C2-ADB6-A03DBF5266EF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C9B-40C2-ADB6-A03DBF5266EF}"/>
              </c:ext>
            </c:extLst>
          </c:dPt>
          <c:dLbls>
            <c:dLbl>
              <c:idx val="0"/>
              <c:layout>
                <c:manualLayout>
                  <c:x val="0"/>
                  <c:y val="0.24273453740307868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9 148,5 </a:t>
                    </a:r>
                    <a:r>
                      <a:rPr lang="ru-RU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тис 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грн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DCA1535B-9624-425C-BE36-1E254E95F02B}" type="CATEGORYNAME">
                      <a:rPr lang="ru-RU" b="1" baseline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
</a:t>
                    </a:r>
                    <a:r>
                      <a:rPr lang="ru-RU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10%</a:t>
                    </a:r>
                  </a:p>
                </c:rich>
              </c:tx>
              <c:spPr>
                <a:solidFill>
                  <a:srgbClr val="052F61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>
                  <a:softEdge rad="0"/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BC9B-40C2-ADB6-A03DBF5266EF}"/>
                </c:ext>
              </c:extLst>
            </c:dLbl>
            <c:dLbl>
              <c:idx val="1"/>
              <c:layout>
                <c:manualLayout>
                  <c:x val="-0.17310319429528406"/>
                  <c:y val="-0.11049016780694236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42 463,0 тис 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грн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112E7EE8-FA05-4991-A995-7A2887E4B22D}" type="CATEGORYNAME">
                      <a:rPr lang="ru-RU" b="1" baseline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
</a:t>
                    </a:r>
                    <a:r>
                      <a:rPr lang="ru-RU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48%</a:t>
                    </a:r>
                  </a:p>
                </c:rich>
              </c:tx>
              <c:spPr>
                <a:solidFill>
                  <a:srgbClr val="A50E82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>
                  <a:softEdge rad="0"/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BC9B-40C2-ADB6-A03DBF5266EF}"/>
                </c:ext>
              </c:extLst>
            </c:dLbl>
            <c:dLbl>
              <c:idx val="2"/>
              <c:layout>
                <c:manualLayout>
                  <c:x val="-2.4072042406810781E-2"/>
                  <c:y val="-6.2515938696081894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 smtClean="0">
                        <a:latin typeface="Book Antiqua" panose="02040602050305030304" pitchFamily="18" charset="0"/>
                      </a:rPr>
                      <a:t>6 889,0тис </a:t>
                    </a:r>
                    <a:r>
                      <a:rPr lang="ru-RU" b="1" dirty="0">
                        <a:latin typeface="Book Antiqua" panose="02040602050305030304" pitchFamily="18" charset="0"/>
                      </a:rPr>
                      <a:t>грн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951C721D-B083-42D4-B7DD-3BFECAA93FA0}" type="CATEGORYNAME">
                      <a:rPr lang="ru-RU" b="1" smtClean="0"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latin typeface="Book Antiqua" panose="02040602050305030304" pitchFamily="18" charset="0"/>
                      </a:rPr>
                      <a:t>
</a:t>
                    </a:r>
                    <a:r>
                      <a:rPr lang="ru-RU" b="1" baseline="0" dirty="0" smtClean="0">
                        <a:latin typeface="Book Antiqua" panose="02040602050305030304" pitchFamily="18" charset="0"/>
                      </a:rPr>
                      <a:t>8%</a:t>
                    </a:r>
                  </a:p>
                </c:rich>
              </c:tx>
              <c:spPr>
                <a:solidFill>
                  <a:srgbClr val="14967C">
                    <a:lumMod val="75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>
                  <a:softEdge rad="0"/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BC9B-40C2-ADB6-A03DBF5266EF}"/>
                </c:ext>
              </c:extLst>
            </c:dLbl>
            <c:dLbl>
              <c:idx val="3"/>
              <c:layout>
                <c:manualLayout>
                  <c:x val="3.2660980055713973E-3"/>
                  <c:y val="-0.21123994582066771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 smtClean="0">
                        <a:latin typeface="Book Antiqua" panose="02040602050305030304" pitchFamily="18" charset="0"/>
                      </a:rPr>
                      <a:t>3 490,1 тис </a:t>
                    </a:r>
                    <a:r>
                      <a:rPr lang="ru-RU" b="1" dirty="0">
                        <a:latin typeface="Book Antiqua" panose="02040602050305030304" pitchFamily="18" charset="0"/>
                      </a:rPr>
                      <a:t>грн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29ADD24D-7E71-46A1-BD5A-FBBD9F606A60}" type="CATEGORYNAME">
                      <a:rPr lang="ru-RU" b="1" smtClean="0"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latin typeface="Book Antiqua" panose="02040602050305030304" pitchFamily="18" charset="0"/>
                      </a:rPr>
                      <a:t>
</a:t>
                    </a:r>
                    <a:r>
                      <a:rPr lang="ru-RU" b="1" baseline="0" dirty="0" smtClean="0">
                        <a:latin typeface="Book Antiqua" panose="02040602050305030304" pitchFamily="18" charset="0"/>
                      </a:rPr>
                      <a:t>4%</a:t>
                    </a:r>
                  </a:p>
                </c:rich>
              </c:tx>
              <c:spPr>
                <a:solidFill>
                  <a:srgbClr val="6A9E1F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>
                  <a:softEdge rad="0"/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BC9B-40C2-ADB6-A03DBF5266EF}"/>
                </c:ext>
              </c:extLst>
            </c:dLbl>
            <c:dLbl>
              <c:idx val="4"/>
              <c:layout>
                <c:manualLayout>
                  <c:x val="0.16330490027856981"/>
                  <c:y val="-0.15849176570936918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 smtClean="0">
                        <a:latin typeface="Book Antiqua" panose="02040602050305030304" pitchFamily="18" charset="0"/>
                      </a:rPr>
                      <a:t>2</a:t>
                    </a:r>
                    <a:r>
                      <a:rPr lang="ru-RU" b="1" baseline="0" dirty="0" smtClean="0">
                        <a:latin typeface="Book Antiqua" panose="02040602050305030304" pitchFamily="18" charset="0"/>
                      </a:rPr>
                      <a:t> 189,5 </a:t>
                    </a:r>
                    <a:r>
                      <a:rPr lang="ru-RU" b="1" dirty="0" smtClean="0">
                        <a:latin typeface="Book Antiqua" panose="02040602050305030304" pitchFamily="18" charset="0"/>
                      </a:rPr>
                      <a:t>тис </a:t>
                    </a:r>
                    <a:r>
                      <a:rPr lang="ru-RU" b="1" dirty="0">
                        <a:latin typeface="Book Antiqua" panose="02040602050305030304" pitchFamily="18" charset="0"/>
                      </a:rPr>
                      <a:t>грн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622A1B4B-5E0F-4E27-82D6-036EA1824692}" type="CATEGORYNAME">
                      <a:rPr lang="ru-RU" b="1" smtClean="0"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latin typeface="Book Antiqua" panose="02040602050305030304" pitchFamily="18" charset="0"/>
                      </a:rPr>
                      <a:t>
</a:t>
                    </a:r>
                    <a:r>
                      <a:rPr lang="ru-RU" b="1" baseline="0" dirty="0" smtClean="0">
                        <a:latin typeface="Book Antiqua" panose="02040602050305030304" pitchFamily="18" charset="0"/>
                      </a:rPr>
                      <a:t>2%</a:t>
                    </a:r>
                  </a:p>
                </c:rich>
              </c:tx>
              <c:spPr>
                <a:solidFill>
                  <a:srgbClr val="E87D37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>
                  <a:softEdge rad="0"/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BC9B-40C2-ADB6-A03DBF5266EF}"/>
                </c:ext>
              </c:extLst>
            </c:dLbl>
            <c:dLbl>
              <c:idx val="5"/>
              <c:layout>
                <c:manualLayout>
                  <c:x val="0.14632273368802642"/>
                  <c:y val="-4.4206217138192276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14 396,3 тис 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грн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B6846412-06E9-4F26-B389-C2C4B76A94E3}" type="CATEGORYNAME">
                      <a:rPr lang="ru-RU" b="1" baseline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
</a:t>
                    </a:r>
                    <a:fld id="{63CFC8C2-6470-45BC-8F4A-BB9A1CE33AAA}" type="PERCENTAGE">
                      <a:rPr lang="ru-RU" b="1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[ПРОЦЕНТ]</a:t>
                    </a:fld>
                    <a:endParaRPr lang="ru-RU" b="1" baseline="0" dirty="0">
                      <a:solidFill>
                        <a:schemeClr val="tx1"/>
                      </a:solidFill>
                      <a:latin typeface="Book Antiqua" panose="02040602050305030304" pitchFamily="18" charset="0"/>
                    </a:endParaRPr>
                  </a:p>
                </c:rich>
              </c:tx>
              <c:spPr>
                <a:solidFill>
                  <a:srgbClr val="C62324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>
                  <a:softEdge rad="0"/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BC9B-40C2-ADB6-A03DBF5266EF}"/>
                </c:ext>
              </c:extLst>
            </c:dLbl>
            <c:dLbl>
              <c:idx val="6"/>
              <c:layout>
                <c:manualLayout>
                  <c:x val="-1.1431343019500011E-2"/>
                  <c:y val="-7.3660111871294898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10 911,1 тис 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грн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F263EF88-0327-47F1-9873-4B94E329C941}" type="CATEGORYNAME">
                      <a:rPr lang="en-US" b="1" baseline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en-US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
</a:t>
                    </a:r>
                    <a:fld id="{ABA803A5-212D-4427-92FC-22BE0B7DF23C}" type="PERCENTAGE">
                      <a:rPr lang="en-US" b="1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[ПРОЦЕНТ]</a:t>
                    </a:fld>
                    <a:endParaRPr lang="en-US" b="1" baseline="0" dirty="0">
                      <a:solidFill>
                        <a:schemeClr val="tx1"/>
                      </a:solidFill>
                      <a:latin typeface="Book Antiqua" panose="02040602050305030304" pitchFamily="18" charset="0"/>
                    </a:endParaRPr>
                  </a:p>
                </c:rich>
              </c:tx>
              <c:spPr>
                <a:solidFill>
                  <a:srgbClr val="052F61">
                    <a:lumMod val="50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>
                  <a:softEdge rad="0"/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BC9B-40C2-ADB6-A03DBF5266EF}"/>
                </c:ext>
              </c:extLst>
            </c:dLbl>
            <c:dLbl>
              <c:idx val="7"/>
              <c:layout>
                <c:manualLayout>
                  <c:x val="5.7911068922379828E-2"/>
                  <c:y val="-2.450570656688031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C9B-40C2-ADB6-A03DBF5266EF}"/>
                </c:ext>
              </c:extLst>
            </c:dLbl>
            <c:spPr>
              <a:solidFill>
                <a:srgbClr val="14967C">
                  <a:lumMod val="75000"/>
                </a:srgbClr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>
                <a:softEdge rad="0"/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Лист1!$A$2:$A$9</c:f>
              <c:strCache>
                <c:ptCount val="7"/>
                <c:pt idx="0">
                  <c:v>Державне управління</c:v>
                </c:pt>
                <c:pt idx="1">
                  <c:v>Освіта</c:v>
                </c:pt>
                <c:pt idx="2">
                  <c:v>Охорона здоров'я</c:v>
                </c:pt>
                <c:pt idx="3">
                  <c:v>Соціальний захист</c:v>
                </c:pt>
                <c:pt idx="4">
                  <c:v>Культура та спорт</c:v>
                </c:pt>
                <c:pt idx="5">
                  <c:v>Житлово-комунальне господарство</c:v>
                </c:pt>
                <c:pt idx="6">
                  <c:v>Економічна та інша діяльність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9148.5</c:v>
                </c:pt>
                <c:pt idx="1">
                  <c:v>42463</c:v>
                </c:pt>
                <c:pt idx="2">
                  <c:v>6889</c:v>
                </c:pt>
                <c:pt idx="3">
                  <c:v>3490.1</c:v>
                </c:pt>
                <c:pt idx="4">
                  <c:v>2189.5</c:v>
                </c:pt>
                <c:pt idx="5">
                  <c:v>14396.3</c:v>
                </c:pt>
                <c:pt idx="6">
                  <c:v>10911.1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9B-40C2-ADB6-A03DBF5266E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FE78-4051-A4E6-A9C454957F8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FE78-4051-A4E6-A9C454957F8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5-FE78-4051-A4E6-A9C454957F8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7-FE78-4051-A4E6-A9C454957F8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9-FE78-4051-A4E6-A9C454957F8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B-FE78-4051-A4E6-A9C454957F8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D-FE78-4051-A4E6-A9C454957F87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F-FE78-4051-A4E6-A9C454957F87}"/>
              </c:ext>
            </c:extLst>
          </c:dPt>
          <c:dLbls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Лист1!$A$2:$A$9</c:f>
              <c:strCache>
                <c:ptCount val="7"/>
                <c:pt idx="0">
                  <c:v>Державне управління</c:v>
                </c:pt>
                <c:pt idx="1">
                  <c:v>Освіта</c:v>
                </c:pt>
                <c:pt idx="2">
                  <c:v>Охорона здоров'я</c:v>
                </c:pt>
                <c:pt idx="3">
                  <c:v>Соціальний захист</c:v>
                </c:pt>
                <c:pt idx="4">
                  <c:v>Культура та спорт</c:v>
                </c:pt>
                <c:pt idx="5">
                  <c:v>Житлово-комунальне господарство</c:v>
                </c:pt>
                <c:pt idx="6">
                  <c:v>Економічна та інша діяльність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01-BC9B-40C2-ADB6-A03DBF5266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38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6903613097167345E-2"/>
          <c:y val="0.14452838573491833"/>
          <c:w val="0.91079216634331728"/>
          <c:h val="0.8146841091730548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plosion val="46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DCA-4B7B-B9CF-C300633D393A}"/>
              </c:ext>
            </c:extLst>
          </c:dPt>
          <c:dPt>
            <c:idx val="1"/>
            <c:bubble3D val="0"/>
            <c:explosion val="1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DCA-4B7B-B9CF-C300633D393A}"/>
              </c:ext>
            </c:extLst>
          </c:dPt>
          <c:dPt>
            <c:idx val="2"/>
            <c:bubble3D val="0"/>
            <c:explosion val="25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DCA-4B7B-B9CF-C300633D393A}"/>
              </c:ext>
            </c:extLst>
          </c:dPt>
          <c:dPt>
            <c:idx val="3"/>
            <c:bubble3D val="0"/>
            <c:explosion val="2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ADCA-4B7B-B9CF-C300633D393A}"/>
              </c:ext>
            </c:extLst>
          </c:dPt>
          <c:dPt>
            <c:idx val="4"/>
            <c:bubble3D val="0"/>
            <c:explosion val="9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0B41-4BCF-AE0C-002BF07EAAB3}"/>
              </c:ext>
            </c:extLst>
          </c:dPt>
          <c:dLbls>
            <c:dLbl>
              <c:idx val="0"/>
              <c:layout>
                <c:manualLayout>
                  <c:x val="-0.22754645718887065"/>
                  <c:y val="-2.3004666148205753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 smtClean="0">
                        <a:latin typeface="Book Antiqua" panose="02040602050305030304" pitchFamily="18" charset="0"/>
                      </a:rPr>
                      <a:t>32 658,4 тис </a:t>
                    </a:r>
                    <a:r>
                      <a:rPr lang="ru-RU" b="1" dirty="0">
                        <a:latin typeface="Book Antiqua" panose="02040602050305030304" pitchFamily="18" charset="0"/>
                      </a:rPr>
                      <a:t>грн                       </a:t>
                    </a:r>
                    <a:fld id="{C7E9CF3B-E7A9-4B26-AFEA-3BBD241A4D91}" type="CATEGORYNAME">
                      <a:rPr lang="ru-RU" b="1" smtClean="0">
                        <a:latin typeface="Book Antiqua" panose="02040602050305030304" pitchFamily="18" charset="0"/>
                      </a:rPr>
                      <a:pPr>
                        <a:defRPr sz="1197" b="1" i="0" u="none" strike="noStrike" kern="1200" baseline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latin typeface="Book Antiqua" panose="02040602050305030304" pitchFamily="18" charset="0"/>
                      </a:rPr>
                      <a:t>
</a:t>
                    </a:r>
                    <a:fld id="{F2C78B47-A876-40B8-8896-14E270465A3D}" type="PERCENTAGE">
                      <a:rPr lang="ru-RU" b="1" baseline="0">
                        <a:latin typeface="Book Antiqua" panose="02040602050305030304" pitchFamily="18" charset="0"/>
                      </a:rPr>
                      <a:pPr>
                        <a:defRPr sz="1197" b="1" i="0" u="none" strike="noStrike" kern="1200" baseline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defRPr>
                      </a:pPr>
                      <a:t>[ПРОЦЕНТ]</a:t>
                    </a:fld>
                    <a:endParaRPr lang="ru-RU" b="1" baseline="0" dirty="0">
                      <a:latin typeface="Book Antiqua" panose="02040602050305030304" pitchFamily="18" charset="0"/>
                    </a:endParaRPr>
                  </a:p>
                </c:rich>
              </c:tx>
              <c:spPr>
                <a:solidFill>
                  <a:srgbClr val="052F61"/>
                </a:solidFill>
                <a:ln w="12700" cap="rnd" cmpd="sng" algn="ctr">
                  <a:solidFill>
                    <a:srgbClr val="052F61">
                      <a:shade val="50000"/>
                      <a:hueMod val="94000"/>
                    </a:srgbClr>
                  </a:solidFill>
                  <a:prstDash val="solid"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DCA-4B7B-B9CF-C300633D393A}"/>
                </c:ext>
              </c:extLst>
            </c:dLbl>
            <c:dLbl>
              <c:idx val="1"/>
              <c:layout>
                <c:manualLayout>
                  <c:x val="-0.30172267360559568"/>
                  <c:y val="-2.7707847276228579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 smtClean="0">
                        <a:latin typeface="Book Antiqua" panose="02040602050305030304" pitchFamily="18" charset="0"/>
                      </a:rPr>
                      <a:t>9 574,0 тис грн </a:t>
                    </a:r>
                  </a:p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fld id="{C3ED5E3F-64A1-4E24-81C8-F6DFF3183D6E}" type="CATEGORYNAME">
                      <a:rPr lang="ru-RU" b="1" smtClean="0">
                        <a:latin typeface="Book Antiqua" panose="02040602050305030304" pitchFamily="18" charset="0"/>
                      </a:rPr>
                      <a:pPr>
                        <a:defRPr sz="1197" b="1" i="0" u="none" strike="noStrike" kern="1200" baseline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defRPr>
                      </a:pPr>
                      <a:t>[ИМЯ КАТЕГОРИИ]</a:t>
                    </a:fld>
                    <a:r>
                      <a:rPr lang="ru-RU" b="1" baseline="0" dirty="0" smtClean="0">
                        <a:latin typeface="Book Antiqua" panose="02040602050305030304" pitchFamily="18" charset="0"/>
                      </a:rPr>
                      <a:t>
22%</a:t>
                    </a:r>
                  </a:p>
                </c:rich>
              </c:tx>
              <c:spPr>
                <a:solidFill>
                  <a:srgbClr val="A50E82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DCA-4B7B-B9CF-C300633D393A}"/>
                </c:ext>
              </c:extLst>
            </c:dLbl>
            <c:dLbl>
              <c:idx val="2"/>
              <c:layout>
                <c:manualLayout>
                  <c:x val="-9.8677970583617533E-2"/>
                  <c:y val="-7.0975262007925047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 smtClean="0">
                        <a:latin typeface="Book Antiqua" panose="02040602050305030304" pitchFamily="18" charset="0"/>
                      </a:rPr>
                      <a:t>860,2 тис </a:t>
                    </a:r>
                    <a:r>
                      <a:rPr lang="ru-RU" b="1" dirty="0">
                        <a:latin typeface="Book Antiqua" panose="02040602050305030304" pitchFamily="18" charset="0"/>
                      </a:rPr>
                      <a:t>грн </a:t>
                    </a:r>
                  </a:p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fld id="{C811F430-E843-4E32-95AA-6D95939E9558}" type="CATEGORYNAME">
                      <a:rPr lang="ru-RU" b="1" smtClean="0">
                        <a:latin typeface="Book Antiqua" panose="02040602050305030304" pitchFamily="18" charset="0"/>
                      </a:rPr>
                      <a:pPr>
                        <a:defRPr sz="1197" b="1" i="0" u="none" strike="noStrike" kern="1200" baseline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latin typeface="Book Antiqua" panose="02040602050305030304" pitchFamily="18" charset="0"/>
                      </a:rPr>
                      <a:t>
</a:t>
                    </a:r>
                    <a:r>
                      <a:rPr lang="ru-RU" b="1" baseline="0" dirty="0" smtClean="0">
                        <a:latin typeface="Book Antiqua" panose="02040602050305030304" pitchFamily="18" charset="0"/>
                      </a:rPr>
                      <a:t>0,5%</a:t>
                    </a:r>
                  </a:p>
                </c:rich>
              </c:tx>
              <c:spPr>
                <a:solidFill>
                  <a:srgbClr val="14967C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0.13688102607515601"/>
                      <c:h val="0.1545983779580046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DCA-4B7B-B9CF-C300633D393A}"/>
                </c:ext>
              </c:extLst>
            </c:dLbl>
            <c:dLbl>
              <c:idx val="3"/>
              <c:layout>
                <c:manualLayout>
                  <c:x val="0.1478430771236621"/>
                  <c:y val="4.3718105395696774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657,2  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тис грн   </a:t>
                    </a:r>
                  </a:p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err="1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Капітальні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 видатки</a:t>
                    </a:r>
                  </a:p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0,4%</a:t>
                    </a:r>
                    <a:endParaRPr lang="ru-RU" dirty="0"/>
                  </a:p>
                </c:rich>
              </c:tx>
              <c:spPr>
                <a:solidFill>
                  <a:srgbClr val="6A9E1F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7-ADCA-4B7B-B9CF-C300633D393A}"/>
                </c:ext>
              </c:extLst>
            </c:dLbl>
            <c:dLbl>
              <c:idx val="4"/>
              <c:layout>
                <c:manualLayout>
                  <c:x val="0.16896814036273278"/>
                  <c:y val="0.31109302670073696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230,6 тис 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грн     </a:t>
                    </a:r>
                  </a:p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err="1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Інші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 видатки</a:t>
                    </a:r>
                  </a:p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1%</a:t>
                    </a:r>
                    <a:endParaRPr lang="ru-RU" dirty="0"/>
                  </a:p>
                </c:rich>
              </c:tx>
              <c:spPr>
                <a:solidFill>
                  <a:srgbClr val="E87D37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/>
                </c:ext>
                <c:ext xmlns:c16="http://schemas.microsoft.com/office/drawing/2014/chart" uri="{C3380CC4-5D6E-409C-BE32-E72D297353CC}">
                  <c16:uniqueId val="{00000009-0B41-4BCF-AE0C-002BF07EAAB3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</c:ext>
            </c:extLst>
          </c:dLbls>
          <c:cat>
            <c:strRef>
              <c:f>Лист1!$A$2:$A$6</c:f>
              <c:strCache>
                <c:ptCount val="5"/>
                <c:pt idx="0">
                  <c:v>Оплата праці і нарахування на заробітну плату</c:v>
                </c:pt>
                <c:pt idx="1">
                  <c:v>Енергоносії</c:v>
                </c:pt>
                <c:pt idx="2">
                  <c:v>Продукти харчування</c:v>
                </c:pt>
                <c:pt idx="3">
                  <c:v>Капітальні видатки</c:v>
                </c:pt>
                <c:pt idx="4">
                  <c:v>Інші видатки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32658.400000000001</c:v>
                </c:pt>
                <c:pt idx="1">
                  <c:v>9574</c:v>
                </c:pt>
                <c:pt idx="4">
                  <c:v>230.6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3B-4E13-A7F7-38FCD2BB7D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20"/>
      <c:rotY val="50"/>
      <c:depthPercent val="100"/>
      <c:rAngAx val="0"/>
      <c:perspective val="4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4092323075213866E-2"/>
          <c:y val="7.4983360886274344E-2"/>
          <c:w val="0.94830555225664581"/>
          <c:h val="0.9205759638161896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4"/>
          <c:dPt>
            <c:idx val="0"/>
            <c:bubble3D val="0"/>
            <c:explosion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84E-4915-B1DD-3180776B6363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A84E-4915-B1DD-3180776B6363}"/>
              </c:ext>
            </c:extLst>
          </c:dPt>
          <c:dPt>
            <c:idx val="2"/>
            <c:bubble3D val="0"/>
            <c:explosion val="3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A84E-4915-B1DD-3180776B6363}"/>
              </c:ext>
            </c:extLst>
          </c:dPt>
          <c:dPt>
            <c:idx val="3"/>
            <c:bubble3D val="0"/>
            <c:explosion val="38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84E-4915-B1DD-3180776B6363}"/>
              </c:ext>
            </c:extLst>
          </c:dPt>
          <c:dPt>
            <c:idx val="4"/>
            <c:bubble3D val="0"/>
            <c:explosion val="25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A84E-4915-B1DD-3180776B6363}"/>
              </c:ext>
            </c:extLst>
          </c:dPt>
          <c:dPt>
            <c:idx val="5"/>
            <c:bubble3D val="0"/>
            <c:explosion val="32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84E-4915-B1DD-3180776B6363}"/>
              </c:ext>
            </c:extLst>
          </c:dPt>
          <c:dLbls>
            <c:dLbl>
              <c:idx val="0"/>
              <c:layout>
                <c:manualLayout>
                  <c:x val="-0.18549184190262386"/>
                  <c:y val="0.19541118291574525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2 292,5 тис </a:t>
                    </a:r>
                    <a:r>
                      <a:rPr lang="ru-RU" dirty="0"/>
                      <a:t>грн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55FC78DB-7ABE-4738-A5C1-293CEB141769}" type="CATEGORYNAME">
                      <a:rPr lang="ru-RU" baseline="0" smtClean="0"/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33%</a:t>
                    </a:r>
                  </a:p>
                </c:rich>
              </c:tx>
              <c:spPr>
                <a:solidFill>
                  <a:srgbClr val="C62324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A84E-4915-B1DD-3180776B6363}"/>
                </c:ext>
              </c:extLst>
            </c:dLbl>
            <c:dLbl>
              <c:idx val="1"/>
              <c:layout>
                <c:manualLayout>
                  <c:x val="-8.0582521482287409E-2"/>
                  <c:y val="-8.407225311491366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4 009,2 тис </a:t>
                    </a:r>
                    <a:r>
                      <a:rPr lang="ru-RU" dirty="0"/>
                      <a:t>грн </a:t>
                    </a:r>
                    <a:fld id="{095BC09B-E8CD-4594-A6D1-4AAED94331FA}" type="CATEGORYNAME">
                      <a:rPr lang="ru-RU" smtClean="0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58%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A84E-4915-B1DD-3180776B6363}"/>
                </c:ext>
              </c:extLst>
            </c:dLbl>
            <c:dLbl>
              <c:idx val="2"/>
              <c:layout>
                <c:manualLayout>
                  <c:x val="-0.27698694397940465"/>
                  <c:y val="-6.5894468657635027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 smtClean="0"/>
                      <a:t>202,5 </a:t>
                    </a:r>
                    <a:r>
                      <a:rPr lang="ru-RU" b="1" baseline="0" dirty="0" smtClean="0"/>
                      <a:t>тис </a:t>
                    </a:r>
                    <a:r>
                      <a:rPr lang="ru-RU" b="1" baseline="0" dirty="0"/>
                      <a:t>грн </a:t>
                    </a:r>
                    <a:fld id="{0C76D1E1-BF4F-40D7-A72C-092FD9099FCF}" type="CATEGORYNAME">
                      <a:rPr lang="ru-RU" b="1" smtClean="0"/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="1" baseline="0" dirty="0"/>
                      <a:t>
</a:t>
                    </a:r>
                    <a:fld id="{F7F44456-8BBA-4378-A9F4-FFEA1D01AC9F}" type="PERCENTAGE">
                      <a:rPr lang="ru-RU" b="1" baseline="0"/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[ПРОЦЕНТ]</a:t>
                    </a:fld>
                    <a:endParaRPr lang="ru-RU" b="1" baseline="0" dirty="0"/>
                  </a:p>
                </c:rich>
              </c:tx>
              <c:spPr>
                <a:solidFill>
                  <a:srgbClr val="6A9E1F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A84E-4915-B1DD-3180776B6363}"/>
                </c:ext>
              </c:extLst>
            </c:dLbl>
            <c:dLbl>
              <c:idx val="3"/>
              <c:layout>
                <c:manualLayout>
                  <c:x val="-0.11707271988936106"/>
                  <c:y val="-7.0438914771954686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 smtClean="0"/>
                      <a:t>73,2 </a:t>
                    </a:r>
                    <a:r>
                      <a:rPr lang="ru-RU" b="1" dirty="0"/>
                      <a:t>тис грн </a:t>
                    </a:r>
                    <a:fld id="{1B03255A-35C8-4396-8CC2-BC61B9A1A4F7}" type="CATEGORYNAME">
                      <a:rPr lang="ru-RU" b="1" smtClean="0"/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="1" baseline="0" dirty="0"/>
                      <a:t>
</a:t>
                    </a:r>
                    <a:fld id="{1CAC4F28-262D-496D-863D-27734E0BB0CD}" type="PERCENTAGE">
                      <a:rPr lang="ru-RU" b="1" baseline="0"/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[ПРОЦЕНТ]</a:t>
                    </a:fld>
                    <a:endParaRPr lang="ru-RU" b="1" baseline="0" dirty="0"/>
                  </a:p>
                </c:rich>
              </c:tx>
              <c:spPr>
                <a:solidFill>
                  <a:srgbClr val="E87D37">
                    <a:lumMod val="50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A84E-4915-B1DD-3180776B6363}"/>
                </c:ext>
              </c:extLst>
            </c:dLbl>
            <c:dLbl>
              <c:idx val="4"/>
              <c:layout>
                <c:manualLayout>
                  <c:x val="2.341155101540442E-2"/>
                  <c:y val="-0.12695572206596961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196,3 тис </a:t>
                    </a:r>
                    <a:r>
                      <a:rPr lang="ru-RU" dirty="0"/>
                      <a:t>грн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BCF8D5C9-363E-4BCD-A956-CDBE02037212}" type="CATEGORYNAME">
                      <a:rPr lang="ru-RU" smtClean="0"/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3%</a:t>
                    </a:r>
                  </a:p>
                </c:rich>
              </c:tx>
              <c:spPr>
                <a:solidFill>
                  <a:srgbClr val="E87D37">
                    <a:lumMod val="75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A84E-4915-B1DD-3180776B6363}"/>
                </c:ext>
              </c:extLst>
            </c:dLbl>
            <c:dLbl>
              <c:idx val="5"/>
              <c:layout>
                <c:manualLayout>
                  <c:x val="8.7137947316198588E-2"/>
                  <c:y val="0.14866368236110808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 smtClean="0"/>
                      <a:t>115,3 тис </a:t>
                    </a:r>
                    <a:r>
                      <a:rPr lang="ru-RU" b="1" dirty="0"/>
                      <a:t>грн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01A3C04D-38BA-4700-A431-37F3F94AA8DD}" type="CATEGORYNAME">
                      <a:rPr lang="ru-RU" b="1" smtClean="0"/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="1" baseline="0" dirty="0"/>
                      <a:t>
</a:t>
                    </a:r>
                    <a:fld id="{926E0E06-AE6A-4F7A-9EBD-2942AFEFC1E7}" type="PERCENTAGE">
                      <a:rPr lang="ru-RU" b="1" baseline="0"/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[ПРОЦЕНТ]</a:t>
                    </a:fld>
                    <a:endParaRPr lang="ru-RU" b="1" baseline="0" dirty="0"/>
                  </a:p>
                </c:rich>
              </c:tx>
              <c:spPr>
                <a:solidFill>
                  <a:srgbClr val="6A9E1F">
                    <a:lumMod val="75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A84E-4915-B1DD-3180776B6363}"/>
                </c:ext>
              </c:extLst>
            </c:dLbl>
            <c:spPr>
              <a:solidFill>
                <a:srgbClr val="E87D37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DataLabelsRange val="1"/>
              </c:ext>
            </c:extLst>
          </c:dLbls>
          <c:cat>
            <c:strRef>
              <c:f>Лист1!$A$2:$A$7</c:f>
              <c:strCache>
                <c:ptCount val="6"/>
                <c:pt idx="0">
                  <c:v>Заробітна плата з нарахуваннями</c:v>
                </c:pt>
                <c:pt idx="1">
                  <c:v>Енергоносії</c:v>
                </c:pt>
                <c:pt idx="2">
                  <c:v>Медикаменти</c:v>
                </c:pt>
                <c:pt idx="3">
                  <c:v>Продукти харчування</c:v>
                </c:pt>
                <c:pt idx="4">
                  <c:v>Заходи по COVID-19</c:v>
                </c:pt>
                <c:pt idx="5">
                  <c:v>інші видатки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 formatCode="#,##0.00">
                  <c:v>2292.5</c:v>
                </c:pt>
                <c:pt idx="1">
                  <c:v>4009.2</c:v>
                </c:pt>
                <c:pt idx="2">
                  <c:v>202.5</c:v>
                </c:pt>
                <c:pt idx="3">
                  <c:v>73.2</c:v>
                </c:pt>
                <c:pt idx="4">
                  <c:v>196.3</c:v>
                </c:pt>
                <c:pt idx="5">
                  <c:v>115.3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Лист1!$B$6</c15:f>
                <c15:dlblRangeCache>
                  <c:ptCount val="1"/>
                  <c:pt idx="0">
                    <c:v>196,3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A84E-4915-B1DD-3180776B63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3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6462035619230711"/>
          <c:y val="0.1180740259231616"/>
          <c:w val="0.7718534412854452"/>
          <c:h val="0.7722826858900346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3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161-4C7F-A213-3EC667FFFDF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161-4C7F-A213-3EC667FFFDF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5161-4C7F-A213-3EC667FFFDF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5161-4C7F-A213-3EC667FFFDF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161-4C7F-A213-3EC667FFFDF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A-F431-4509-BCB4-8898A915195E}"/>
              </c:ext>
            </c:extLst>
          </c:dPt>
          <c:dLbls>
            <c:dLbl>
              <c:idx val="0"/>
              <c:layout>
                <c:manualLayout>
                  <c:x val="3.3048441223069151E-2"/>
                  <c:y val="-3.5039179894217079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289,1 тис </a:t>
                    </a:r>
                    <a:r>
                      <a:rPr lang="ru-RU" dirty="0"/>
                      <a:t>грн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fld id="{951FA02C-D681-4213-B6F5-392FFDCA3E14}" type="CATEGORYNAME">
                      <a:rPr lang="ru-RU" smtClean="0"/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88E96B4F-BFFA-4B71-9E93-3C55806BC295}" type="PERCENTAGE">
                      <a:rPr lang="ru-RU" baseline="0"/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solidFill>
                  <a:srgbClr val="052F61"/>
                </a:solidFill>
                <a:ln>
                  <a:solidFill>
                    <a:prstClr val="white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161-4C7F-A213-3EC667FFFDF0}"/>
                </c:ext>
              </c:extLst>
            </c:dLbl>
            <c:dLbl>
              <c:idx val="1"/>
              <c:layout>
                <c:manualLayout>
                  <c:x val="-1.9012213226212903E-2"/>
                  <c:y val="0.12278874780439304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1 315,6 тис</a:t>
                    </a:r>
                    <a:r>
                      <a:rPr lang="ru-RU" baseline="0" dirty="0" smtClean="0"/>
                      <a:t> </a:t>
                    </a:r>
                    <a:r>
                      <a:rPr lang="ru-RU" baseline="0" dirty="0"/>
                      <a:t>грн </a:t>
                    </a:r>
                    <a:r>
                      <a:rPr lang="ru-RU" dirty="0"/>
                      <a:t> </a:t>
                    </a:r>
                    <a:fld id="{EAC9C78D-AC92-4918-97BE-B22D92175AB2}" type="CATEGORYNAME">
                      <a:rPr lang="ru-RU" smtClean="0"/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1BE8FB7B-9FBA-4C23-B02C-30CD03DF0676}" type="PERCENTAGE">
                      <a:rPr lang="ru-RU" baseline="0" smtClean="0"/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solidFill>
                  <a:srgbClr val="A50E82"/>
                </a:solidFill>
                <a:ln>
                  <a:solidFill>
                    <a:prstClr val="white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161-4C7F-A213-3EC667FFFDF0}"/>
                </c:ext>
              </c:extLst>
            </c:dLbl>
            <c:dLbl>
              <c:idx val="2"/>
              <c:layout>
                <c:manualLayout>
                  <c:x val="-8.8165711101706012E-2"/>
                  <c:y val="-1.793586023398532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328,2 тис </a:t>
                    </a:r>
                    <a:r>
                      <a:rPr lang="ru-RU" dirty="0"/>
                      <a:t>грн </a:t>
                    </a:r>
                  </a:p>
                  <a:p>
                    <a:fld id="{D832B74B-300F-4C34-9254-5E428A2BEA6D}" type="CATEGORYNAME">
                      <a:rPr lang="ru-RU" smtClean="0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5E7B2B49-C035-4D62-A989-397D69243D0D}" type="PERCENTAGE">
                      <a:rPr lang="ru-RU" baseline="0"/>
                      <a:pPr/>
                      <a:t>[ПРОЦЕНТ]</a:t>
                    </a:fld>
                    <a:endParaRPr lang="ru-RU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5161-4C7F-A213-3EC667FFFDF0}"/>
                </c:ext>
              </c:extLst>
            </c:dLbl>
            <c:dLbl>
              <c:idx val="3"/>
              <c:layout>
                <c:manualLayout>
                  <c:x val="-0.17323788848054519"/>
                  <c:y val="0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1 139,3 тис </a:t>
                    </a:r>
                    <a:r>
                      <a:rPr lang="ru-RU" dirty="0"/>
                      <a:t>грн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fld id="{BF87C378-27D5-4CF6-B61F-7E6E595FC8FC}" type="CATEGORYNAME">
                      <a:rPr lang="ru-RU" smtClean="0"/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18B4E9B8-1156-4B05-8133-5F684219A81B}" type="PERCENTAGE">
                      <a:rPr lang="ru-RU" baseline="0"/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solidFill>
                  <a:srgbClr val="6A9E1F"/>
                </a:solidFill>
                <a:ln>
                  <a:solidFill>
                    <a:prstClr val="white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5161-4C7F-A213-3EC667FFFDF0}"/>
                </c:ext>
              </c:extLst>
            </c:dLbl>
            <c:dLbl>
              <c:idx val="4"/>
              <c:layout>
                <c:manualLayout>
                  <c:x val="-0.16674185057198818"/>
                  <c:y val="-6.0047652933077761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417,9 тис </a:t>
                    </a:r>
                    <a:r>
                      <a:rPr lang="ru-RU" dirty="0"/>
                      <a:t>грн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fld id="{30F9ADE3-2233-41C4-861B-5CF3083087E2}" type="CATEGORYNAME">
                      <a:rPr lang="ru-RU" smtClean="0"/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10773A45-4A11-499D-B314-5CE0AADE3940}" type="PERCENTAGE">
                      <a:rPr lang="ru-RU" baseline="0"/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solidFill>
                  <a:srgbClr val="E87D37"/>
                </a:solidFill>
                <a:ln>
                  <a:solidFill>
                    <a:prstClr val="white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161-4C7F-A213-3EC667FFFDF0}"/>
                </c:ext>
              </c:extLst>
            </c:dLbl>
            <c:dLbl>
              <c:idx val="5"/>
              <c:layout>
                <c:manualLayout>
                  <c:x val="-1.9012213226212903E-2"/>
                  <c:y val="-8.7887738211928634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69,7 </a:t>
                    </a:r>
                    <a:r>
                      <a:rPr lang="ru-RU" dirty="0"/>
                      <a:t>тис грн </a:t>
                    </a:r>
                    <a:fld id="{0333FC88-AD58-4023-AE92-2D0484B68B24}" type="CATEGORYNAME">
                      <a:rPr lang="ru-RU" smtClean="0"/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D1DBA98C-A6D7-4E00-BBDC-66E0DCEF4DE0}" type="PERCENTAGE">
                      <a:rPr lang="ru-RU" baseline="0" dirty="0"/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solidFill>
                  <a:srgbClr val="C62324"/>
                </a:solidFill>
                <a:ln>
                  <a:solidFill>
                    <a:prstClr val="white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F431-4509-BCB4-8898A915195E}"/>
                </c:ext>
              </c:extLst>
            </c:dLbl>
            <c:spPr>
              <a:solidFill>
                <a:srgbClr val="14967C"/>
              </a:solidFill>
              <a:ln>
                <a:solidFill>
                  <a:prstClr val="white"/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Лист1!$A$2:$A$7</c:f>
              <c:strCache>
                <c:ptCount val="5"/>
                <c:pt idx="0">
                  <c:v>Малий груповий будинок "Надія"</c:v>
                </c:pt>
                <c:pt idx="1">
                  <c:v>Утримання територіального центру</c:v>
                </c:pt>
                <c:pt idx="2">
                  <c:v>Заклади і заходи з питань дітей та їх соціального захисту</c:v>
                </c:pt>
                <c:pt idx="3">
                  <c:v>Міські пільги</c:v>
                </c:pt>
                <c:pt idx="4">
                  <c:v>Матеріальна допомога</c:v>
                </c:pt>
              </c:strCache>
            </c:strRef>
          </c:cat>
          <c:val>
            <c:numRef>
              <c:f>Лист1!$B$2:$B$7</c:f>
              <c:numCache>
                <c:formatCode>#,##0.00</c:formatCode>
                <c:ptCount val="6"/>
                <c:pt idx="0" formatCode="General">
                  <c:v>289.10000000000002</c:v>
                </c:pt>
                <c:pt idx="1">
                  <c:v>1315.6</c:v>
                </c:pt>
                <c:pt idx="2" formatCode="General">
                  <c:v>328.2</c:v>
                </c:pt>
                <c:pt idx="3" formatCode="General">
                  <c:v>1139.3</c:v>
                </c:pt>
                <c:pt idx="4" formatCode="General">
                  <c:v>417.9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61-4C7F-A213-3EC667FFFD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Book Antiqua" panose="02040602050305030304" pitchFamily="18" charset="0"/>
        </a:defRPr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38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8426346244585667E-3"/>
          <c:y val="0.1894569897639001"/>
          <c:w val="0.80759710868224377"/>
          <c:h val="0.8081597171464379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2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5333-4CC8-84BC-3C7461C0FD38}"/>
              </c:ext>
            </c:extLst>
          </c:dPt>
          <c:dPt>
            <c:idx val="1"/>
            <c:bubble3D val="0"/>
            <c:explosion val="22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333-4CC8-84BC-3C7461C0FD38}"/>
              </c:ext>
            </c:extLst>
          </c:dPt>
          <c:dPt>
            <c:idx val="2"/>
            <c:bubble3D val="0"/>
            <c:explosion val="44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5333-4CC8-84BC-3C7461C0FD38}"/>
              </c:ext>
            </c:extLst>
          </c:dPt>
          <c:dPt>
            <c:idx val="3"/>
            <c:bubble3D val="0"/>
            <c:explosion val="9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333-4CC8-84BC-3C7461C0FD38}"/>
              </c:ext>
            </c:extLst>
          </c:dPt>
          <c:dPt>
            <c:idx val="4"/>
            <c:bubble3D val="0"/>
            <c:explosion val="27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5333-4CC8-84BC-3C7461C0FD3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333-4CC8-84BC-3C7461C0FD38}"/>
              </c:ext>
            </c:extLst>
          </c:dPt>
          <c:dLbls>
            <c:dLbl>
              <c:idx val="0"/>
              <c:layout>
                <c:manualLayout>
                  <c:x val="1.7106586561145161E-3"/>
                  <c:y val="-8.1034539705798547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</a:rPr>
                      <a:t>905,9 тис 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грн </a:t>
                    </a:r>
                    <a:fld id="{1D5506CA-EE62-4BDA-B57C-6D1741274A80}" type="CATEGORYNAME">
                      <a:rPr lang="ru-RU" b="1" baseline="0" smtClean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
</a:t>
                    </a:r>
                    <a:fld id="{F4575542-C31F-4C19-8C31-00330050D717}" type="PERCENTAGE">
                      <a:rPr lang="ru-RU" b="1" baseline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b="1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solidFill>
                  <a:srgbClr val="052F61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5333-4CC8-84BC-3C7461C0FD38}"/>
                </c:ext>
              </c:extLst>
            </c:dLbl>
            <c:dLbl>
              <c:idx val="1"/>
              <c:layout>
                <c:manualLayout>
                  <c:x val="0.15855423451185482"/>
                  <c:y val="0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508,0 тис </a:t>
                    </a:r>
                    <a:r>
                      <a:rPr lang="ru-RU" b="1" baseline="0" dirty="0" err="1">
                        <a:solidFill>
                          <a:schemeClr val="tx1"/>
                        </a:solidFill>
                      </a:rPr>
                      <a:t>грн</a:t>
                    </a:r>
                    <a:endParaRPr lang="ru-RU" b="1" baseline="0" dirty="0">
                      <a:solidFill>
                        <a:schemeClr val="tx1"/>
                      </a:solidFill>
                    </a:endParaRPr>
                  </a:p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fld id="{032AF9A1-6F84-4A0D-A041-97EEA1EA2203}" type="CATEGORYNAME">
                      <a:rPr lang="ru-RU" b="1" baseline="0" smtClean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
</a:t>
                    </a:r>
                    <a:fld id="{C112B946-9A47-4A83-848E-7CE3E5C4995F}" type="PERCENTAGE">
                      <a:rPr lang="ru-RU" b="1" baseline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b="1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solidFill>
                  <a:srgbClr val="A50E82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333-4CC8-84BC-3C7461C0FD38}"/>
                </c:ext>
              </c:extLst>
            </c:dLbl>
            <c:dLbl>
              <c:idx val="2"/>
              <c:layout>
                <c:manualLayout>
                  <c:x val="-0.17280630053539234"/>
                  <c:y val="0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143,5 тис </a:t>
                    </a:r>
                    <a:r>
                      <a:rPr lang="ru-RU" b="1" baseline="0" dirty="0" err="1">
                        <a:solidFill>
                          <a:schemeClr val="tx1"/>
                        </a:solidFill>
                      </a:rPr>
                      <a:t>грн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       </a:t>
                    </a:r>
                    <a:fld id="{CE75592E-820C-424F-960C-2BC17AE9F135}" type="CATEGORYNAME">
                      <a:rPr lang="ru-RU" b="1" baseline="0" smtClean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
</a:t>
                    </a:r>
                    <a:fld id="{7CF956B1-69E2-4026-9700-C1581508E4F4}" type="PERCENTAGE">
                      <a:rPr lang="ru-RU" b="1" baseline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b="1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solidFill>
                  <a:srgbClr val="14967C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5333-4CC8-84BC-3C7461C0FD38}"/>
                </c:ext>
              </c:extLst>
            </c:dLbl>
            <c:dLbl>
              <c:idx val="3"/>
              <c:layout>
                <c:manualLayout>
                  <c:x val="5.4741076995668533E-2"/>
                  <c:y val="-0.28362088897029458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</a:rPr>
                      <a:t>1 119,1 тис 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грн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fld id="{AE751A81-E40E-42BD-AF96-E4F73E3B930A}" type="CATEGORYNAME">
                      <a:rPr lang="ru-RU" b="1" baseline="0" smtClean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
</a:t>
                    </a:r>
                    <a:fld id="{621E1704-B950-4159-8FA3-CA44842A0DBD}" type="PERCENTAGE">
                      <a:rPr lang="ru-RU" b="1" baseline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b="1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solidFill>
                  <a:srgbClr val="6A9E1F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333-4CC8-84BC-3C7461C0FD38}"/>
                </c:ext>
              </c:extLst>
            </c:dLbl>
            <c:dLbl>
              <c:idx val="4"/>
              <c:layout/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</a:rPr>
                      <a:t>164,5 тис 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грн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fld id="{528C3500-D8A7-49A5-ADEF-E03BDC49C31D}" type="CATEGORYNAME">
                      <a:rPr lang="ru-RU" b="1" baseline="0" smtClean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
</a:t>
                    </a:r>
                    <a:fld id="{37D1D442-42F0-472A-9148-B5120551FF3E}" type="PERCENTAGE">
                      <a:rPr lang="ru-RU" b="1" baseline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b="1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solidFill>
                  <a:srgbClr val="E87D37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5333-4CC8-84BC-3C7461C0FD38}"/>
                </c:ext>
              </c:extLst>
            </c:dLbl>
            <c:dLbl>
              <c:idx val="5"/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uk-UA" b="1" baseline="0" dirty="0">
                        <a:solidFill>
                          <a:schemeClr val="tx1"/>
                        </a:solidFill>
                      </a:rPr>
                      <a:t>632,7 тис грн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fld id="{CFA75839-311D-45B6-BE0A-D1852170719D}" type="CATEGORYNAME">
                      <a:rPr lang="en-US" b="1" baseline="0" smtClean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en-US" b="1" baseline="0" dirty="0">
                        <a:solidFill>
                          <a:schemeClr val="tx1"/>
                        </a:solidFill>
                      </a:rPr>
                      <a:t>
</a:t>
                    </a:r>
                    <a:fld id="{403FF80B-8596-4E25-8E79-37E7C9FAED59}" type="PERCENTAGE">
                      <a:rPr lang="en-US" b="1" baseline="0" dirty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en-US" b="1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solidFill>
                  <a:srgbClr val="C62324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333-4CC8-84BC-3C7461C0FD38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Лист1!$A$2:$A$7</c:f>
              <c:strCache>
                <c:ptCount val="5"/>
                <c:pt idx="0">
                  <c:v>Заклади культури</c:v>
                </c:pt>
                <c:pt idx="1">
                  <c:v>Заходи в галузі культури і мистецтва</c:v>
                </c:pt>
                <c:pt idx="2">
                  <c:v>Заходи з розвитку фізичної культури та спорту</c:v>
                </c:pt>
                <c:pt idx="3">
                  <c:v>Дитячо-юнацька спортивна школа ім.Дідика</c:v>
                </c:pt>
                <c:pt idx="4">
                  <c:v>Фінансова підтримка дитячо-юнацької спортивної школи "Манганіт"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905.9</c:v>
                </c:pt>
                <c:pt idx="3">
                  <c:v>1119.0999999999999</c:v>
                </c:pt>
                <c:pt idx="4">
                  <c:v>164.5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33-4CC8-84BC-3C7461C0FD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Book Antiqua" panose="02040602050305030304" pitchFamily="18" charset="0"/>
        </a:defRPr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6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6.6328778784339279E-2"/>
          <c:w val="1"/>
          <c:h val="0.933671258749027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7"/>
          <c:dPt>
            <c:idx val="0"/>
            <c:bubble3D val="0"/>
            <c:explosion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25C-420D-8289-F2CD90CBF39D}"/>
              </c:ext>
            </c:extLst>
          </c:dPt>
          <c:dPt>
            <c:idx val="1"/>
            <c:bubble3D val="0"/>
            <c:explosion val="6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B25C-420D-8289-F2CD90CBF39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25C-420D-8289-F2CD90CBF39D}"/>
              </c:ext>
            </c:extLst>
          </c:dPt>
          <c:dPt>
            <c:idx val="3"/>
            <c:bubble3D val="0"/>
            <c:explosion val="5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B25C-420D-8289-F2CD90CBF39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25C-420D-8289-F2CD90CBF39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A-0BE0-428C-BB3B-DEEC3697A432}"/>
              </c:ext>
            </c:extLst>
          </c:dPt>
          <c:dLbls>
            <c:dLbl>
              <c:idx val="0"/>
              <c:layout>
                <c:manualLayout>
                  <c:x val="-1.6683581704135093E-2"/>
                  <c:y val="-0.13023590471929544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6 188,2 тис. </a:t>
                    </a:r>
                    <a:r>
                      <a:rPr lang="ru-RU" dirty="0" err="1" smtClean="0"/>
                      <a:t>грн</a:t>
                    </a:r>
                    <a:r>
                      <a:rPr lang="ru-RU" dirty="0" smtClean="0"/>
                      <a:t>                   </a:t>
                    </a:r>
                    <a:fld id="{72B8B5C1-D3D4-466B-804B-75BC9CB5AC72}" type="CELLREF">
                      <a:rPr lang="ru-RU" smtClean="0"/>
                      <a:pPr>
                        <a:defRPr/>
                      </a:pPr>
                      <a:t>[ССЫЛКА НА ЯЧЕЙКУ]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33,7 %</a:t>
                    </a:r>
                  </a:p>
                </c:rich>
              </c:tx>
              <c:spPr>
                <a:solidFill>
                  <a:srgbClr val="052F61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7069414709676903"/>
                      <c:h val="0.22955597526200794"/>
                    </c:manualLayout>
                  </c15:layout>
                  <c15:dlblFieldTable>
                    <c15:dlblFTEntry>
                      <c15:txfldGUID>{72B8B5C1-D3D4-466B-804B-75BC9CB5AC72}</c15:txfldGUID>
                      <c15:f>Лист1!$A$2</c15:f>
                      <c15:dlblFieldTableCache>
                        <c:ptCount val="1"/>
                        <c:pt idx="0">
                          <c:v>Інші видатки у сфері житлово-комунального господарства, в тому числі послуги, різниця в тарифах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1-B25C-420D-8289-F2CD90CBF39D}"/>
                </c:ext>
              </c:extLst>
            </c:dLbl>
            <c:dLbl>
              <c:idx val="1"/>
              <c:layout>
                <c:manualLayout>
                  <c:x val="-0.59004092137910602"/>
                  <c:y val="-1.7477836070306725E-16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5 858,2 тис. </a:t>
                    </a:r>
                    <a:r>
                      <a:rPr lang="ru-RU" dirty="0"/>
                      <a:t>грн </a:t>
                    </a:r>
                    <a:fld id="{2CA91DA9-305B-4110-8A26-0AED4DEE47AC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31,8  </a:t>
                    </a:r>
                    <a:r>
                      <a:rPr lang="ru-RU" baseline="0" dirty="0" smtClean="0"/>
                      <a:t>%</a:t>
                    </a:r>
                  </a:p>
                </c:rich>
              </c:tx>
              <c:spPr>
                <a:solidFill>
                  <a:srgbClr val="A50E82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B25C-420D-8289-F2CD90CBF39D}"/>
                </c:ext>
              </c:extLst>
            </c:dLbl>
            <c:dLbl>
              <c:idx val="2"/>
              <c:layout>
                <c:manualLayout>
                  <c:x val="-2.1313072321293629E-2"/>
                  <c:y val="5.1862105411710997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4 000,0 тис. </a:t>
                    </a:r>
                    <a:r>
                      <a:rPr lang="ru-RU" dirty="0"/>
                      <a:t>грн </a:t>
                    </a:r>
                    <a:fld id="{5DD6D7E2-220F-40BB-AA57-711E36561217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21,7 %</a:t>
                    </a:r>
                  </a:p>
                </c:rich>
              </c:tx>
              <c:spPr>
                <a:solidFill>
                  <a:srgbClr val="14967C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25C-420D-8289-F2CD90CBF39D}"/>
                </c:ext>
              </c:extLst>
            </c:dLbl>
            <c:dLbl>
              <c:idx val="3"/>
              <c:layout>
                <c:manualLayout>
                  <c:x val="-0.22295762717880452"/>
                  <c:y val="-0.11743945742765316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aseline="0" dirty="0" smtClean="0"/>
                      <a:t>2 349,9 </a:t>
                    </a:r>
                    <a:r>
                      <a:rPr lang="ru-RU" dirty="0" smtClean="0"/>
                      <a:t> тис. </a:t>
                    </a:r>
                    <a:r>
                      <a:rPr lang="ru-RU" baseline="0" dirty="0" smtClean="0"/>
                      <a:t>грн.  </a:t>
                    </a:r>
                    <a:r>
                      <a:rPr lang="ru-RU" baseline="0" dirty="0" err="1" smtClean="0"/>
                      <a:t>Житлкомсервіс</a:t>
                    </a:r>
                    <a:endParaRPr lang="ru-RU" baseline="0" dirty="0" smtClean="0"/>
                  </a:p>
                  <a:p>
                    <a:pPr>
                      <a:defRPr/>
                    </a:pPr>
                    <a:r>
                      <a:rPr lang="ru-RU" baseline="0" dirty="0" smtClean="0"/>
                      <a:t>Утримання </a:t>
                    </a:r>
                    <a:r>
                      <a:rPr lang="ru-RU" baseline="0" dirty="0" err="1" smtClean="0"/>
                      <a:t>соціальних</a:t>
                    </a:r>
                    <a:r>
                      <a:rPr lang="ru-RU" baseline="0" dirty="0" smtClean="0"/>
                      <a:t> </a:t>
                    </a:r>
                    <a:r>
                      <a:rPr lang="ru-RU" baseline="0" dirty="0" err="1" smtClean="0"/>
                      <a:t>гуртожитків</a:t>
                    </a:r>
                    <a:endParaRPr lang="ru-RU" baseline="0" dirty="0" smtClean="0"/>
                  </a:p>
                  <a:p>
                    <a:pPr>
                      <a:defRPr/>
                    </a:pPr>
                    <a:r>
                      <a:rPr lang="ru-RU" baseline="0" dirty="0" smtClean="0"/>
                      <a:t>12,8 %
</a:t>
                    </a:r>
                    <a:endParaRPr lang="ru-RU" baseline="0" dirty="0"/>
                  </a:p>
                </c:rich>
              </c:tx>
              <c:spPr>
                <a:xfrm>
                  <a:off x="3581181" y="0"/>
                  <a:ext cx="2629632" cy="861429"/>
                </a:xfrm>
                <a:solidFill>
                  <a:srgbClr val="6A9E1F"/>
                </a:solidFill>
                <a:ln w="9525" cap="flat" cmpd="sng" algn="ctr">
                  <a:solidFill>
                    <a:prstClr val="black">
                      <a:lumMod val="25000"/>
                      <a:lumOff val="75000"/>
                    </a:prst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34930"/>
                        <a:gd name="adj2" fmla="val 98326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32899647786882541"/>
                      <c:h val="0.1616616547110381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B25C-420D-8289-F2CD90CBF39D}"/>
                </c:ext>
              </c:extLst>
            </c:dLbl>
            <c:dLbl>
              <c:idx val="4"/>
              <c:layout>
                <c:manualLayout>
                  <c:x val="0.36523634813259065"/>
                  <c:y val="-0.18699783357404734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aseline="0" dirty="0"/>
                      <a:t>6 891,9 тис </a:t>
                    </a:r>
                    <a:r>
                      <a:rPr lang="ru-RU" baseline="0" dirty="0" err="1"/>
                      <a:t>грн</a:t>
                    </a:r>
                    <a:r>
                      <a:rPr lang="ru-RU" baseline="0" dirty="0"/>
                      <a:t> </a:t>
                    </a:r>
                    <a:fld id="{7C2E2C3F-8B25-402E-9602-41B108D66F29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5%</a:t>
                    </a:r>
                  </a:p>
                </c:rich>
              </c:tx>
              <c:spPr>
                <a:solidFill>
                  <a:srgbClr val="E87D37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987555967310197"/>
                      <c:h val="0.1831996444839462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B25C-420D-8289-F2CD90CBF39D}"/>
                </c:ext>
              </c:extLst>
            </c:dLbl>
            <c:dLbl>
              <c:idx val="5"/>
              <c:layout>
                <c:manualLayout>
                  <c:x val="0.1855979577923188"/>
                  <c:y val="-0.18342406399288971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/>
                      <a:t>38 848,1</a:t>
                    </a:r>
                    <a:r>
                      <a:rPr lang="ru-RU" baseline="0" dirty="0"/>
                      <a:t> тис грн Будівництво водогону (</a:t>
                    </a:r>
                    <a:r>
                      <a:rPr lang="ru-RU" baseline="0" dirty="0" err="1"/>
                      <a:t>с.Шолохово</a:t>
                    </a:r>
                    <a:r>
                      <a:rPr lang="ru-RU" baseline="0" dirty="0"/>
                      <a:t>) 29 %</a:t>
                    </a:r>
                    <a:endParaRPr lang="ru-RU" dirty="0"/>
                  </a:p>
                </c:rich>
              </c:tx>
              <c:spPr>
                <a:solidFill>
                  <a:srgbClr val="C00000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A-0BE0-428C-BB3B-DEEC3697A432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Лист1!$A$2:$A$5</c:f>
              <c:strCache>
                <c:ptCount val="4"/>
                <c:pt idx="0">
                  <c:v>Інші видатки у сфері житлово-комунального господарства, в тому числі послуги, різниця в тарифах</c:v>
                </c:pt>
                <c:pt idx="1">
                  <c:v>Благоустрій міста: заходи з прибирання, озеленення, утримання мереж ЗО та інше</c:v>
                </c:pt>
                <c:pt idx="2">
                  <c:v>Покровводоканал: фінансова підтримка</c:v>
                </c:pt>
                <c:pt idx="3">
                  <c:v>Житлкосервіс: утримання та обслуговування соціальних гуртожитків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6188.2</c:v>
                </c:pt>
                <c:pt idx="1">
                  <c:v>5858.2</c:v>
                </c:pt>
                <c:pt idx="2">
                  <c:v>4000</c:v>
                </c:pt>
                <c:pt idx="3">
                  <c:v>2349.9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5C-420D-8289-F2CD90CBF3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1"/>
          </a:solidFill>
          <a:latin typeface="Book Antiqua" panose="02040602050305030304" pitchFamily="18" charset="0"/>
        </a:defRPr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5104988334629489E-5"/>
          <c:y val="0"/>
          <c:w val="0.9954274847961424"/>
          <c:h val="0.43068534499750921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Лист1!$B$12</c:f>
              <c:strCache>
                <c:ptCount val="1"/>
                <c:pt idx="0">
                  <c:v>22588,2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Лист1!$A$2:$A$11</c:f>
              <c:strCache>
                <c:ptCount val="6"/>
                <c:pt idx="0">
                  <c:v>Базова дотація</c:v>
                </c:pt>
                <c:pt idx="1">
                  <c:v>Додаткова дотація на здійснення повноважень органів місцевого самоврядування</c:v>
                </c:pt>
                <c:pt idx="2">
                  <c:v>Освітня субвенція</c:v>
                </c:pt>
                <c:pt idx="3">
                  <c:v>Субвенції на утримання закладів галузі освіта</c:v>
                </c:pt>
                <c:pt idx="4">
                  <c:v>Субвенція на підтримку малих групових будинків</c:v>
                </c:pt>
                <c:pt idx="5">
                  <c:v>Інші субвенції з місцевого бюджету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6"/>
                <c:pt idx="0">
                  <c:v>2613.9</c:v>
                </c:pt>
                <c:pt idx="1">
                  <c:v>2293.8000000000002</c:v>
                </c:pt>
                <c:pt idx="2">
                  <c:v>16903.5</c:v>
                </c:pt>
                <c:pt idx="3">
                  <c:v>478.3</c:v>
                </c:pt>
                <c:pt idx="4">
                  <c:v>233.8</c:v>
                </c:pt>
                <c:pt idx="5">
                  <c:v>64.900000000000006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5A-4689-8FF1-1175836E71EA}"/>
            </c:ext>
          </c:extLst>
        </c:ser>
        <c:ser>
          <c:idx val="1"/>
          <c:order val="1"/>
          <c:tx>
            <c:strRef>
              <c:f>Лист1!$C$12</c:f>
              <c:strCache>
                <c:ptCount val="1"/>
                <c:pt idx="0">
                  <c:v>22530,8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Лист1!$A$2:$A$11</c:f>
              <c:strCache>
                <c:ptCount val="6"/>
                <c:pt idx="0">
                  <c:v>Базова дотація</c:v>
                </c:pt>
                <c:pt idx="1">
                  <c:v>Додаткова дотація на здійснення повноважень органів місцевого самоврядування</c:v>
                </c:pt>
                <c:pt idx="2">
                  <c:v>Освітня субвенція</c:v>
                </c:pt>
                <c:pt idx="3">
                  <c:v>Субвенції на утримання закладів галузі освіта</c:v>
                </c:pt>
                <c:pt idx="4">
                  <c:v>Субвенція на підтримку малих групових будинків</c:v>
                </c:pt>
                <c:pt idx="5">
                  <c:v>Інші субвенції з місцевого бюджету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6"/>
                <c:pt idx="0">
                  <c:v>2613.9</c:v>
                </c:pt>
                <c:pt idx="1">
                  <c:v>2293.8000000000002</c:v>
                </c:pt>
                <c:pt idx="2">
                  <c:v>16903.5</c:v>
                </c:pt>
                <c:pt idx="3">
                  <c:v>478.4</c:v>
                </c:pt>
                <c:pt idx="4">
                  <c:v>233.8</c:v>
                </c:pt>
                <c:pt idx="5">
                  <c:v>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5A-4689-8FF1-1175836E71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box"/>
        <c:axId val="289580536"/>
        <c:axId val="289580928"/>
        <c:axId val="334749920"/>
      </c:bar3DChart>
      <c:catAx>
        <c:axId val="2895805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89580928"/>
        <c:crosses val="autoZero"/>
        <c:auto val="0"/>
        <c:lblAlgn val="ctr"/>
        <c:lblOffset val="100"/>
        <c:noMultiLvlLbl val="0"/>
      </c:catAx>
      <c:valAx>
        <c:axId val="28958092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89580536"/>
        <c:crosses val="autoZero"/>
        <c:crossBetween val="between"/>
      </c:valAx>
      <c:serAx>
        <c:axId val="334749920"/>
        <c:scaling>
          <c:orientation val="minMax"/>
        </c:scaling>
        <c:delete val="1"/>
        <c:axPos val="b"/>
        <c:majorTickMark val="out"/>
        <c:minorTickMark val="none"/>
        <c:tickLblPos val="nextTo"/>
        <c:crossAx val="289580928"/>
        <c:crosses val="autoZero"/>
      </c:ser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1" i="0" u="none" strike="noStrike" kern="1200" baseline="0">
                <a:solidFill>
                  <a:schemeClr val="bg1"/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latin typeface="Book Antiqua" panose="02040602050305030304" pitchFamily="18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171" cy="492958"/>
          </a:xfrm>
          <a:prstGeom prst="rect">
            <a:avLst/>
          </a:prstGeom>
          <a:noFill/>
          <a:ln>
            <a:noFill/>
          </a:ln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>
            <a:lvl1pPr defTabSz="925513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39" name="Rectangle 9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41363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230" y="4689853"/>
            <a:ext cx="4945654" cy="4441686"/>
          </a:xfrm>
          <a:prstGeom prst="rect">
            <a:avLst/>
          </a:prstGeom>
          <a:noFill/>
          <a:ln>
            <a:noFill/>
          </a:ln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820942" y="0"/>
            <a:ext cx="2921171" cy="492958"/>
          </a:xfrm>
          <a:prstGeom prst="rect">
            <a:avLst/>
          </a:prstGeom>
          <a:noFill/>
          <a:ln>
            <a:noFill/>
          </a:ln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>
            <a:lvl1pPr algn="r" defTabSz="925513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9705"/>
            <a:ext cx="2921171" cy="492958"/>
          </a:xfrm>
          <a:prstGeom prst="rect">
            <a:avLst/>
          </a:prstGeom>
          <a:noFill/>
          <a:ln>
            <a:noFill/>
          </a:ln>
        </p:spPr>
        <p:txBody>
          <a:bodyPr vert="horz" wrap="square" lIns="92738" tIns="46368" rIns="92738" bIns="46368" numCol="1" anchor="b" anchorCtr="0" compatLnSpc="1">
            <a:prstTxWarp prst="textNoShape">
              <a:avLst/>
            </a:prstTxWarp>
          </a:bodyPr>
          <a:lstStyle>
            <a:lvl1pPr defTabSz="925513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0942" y="9379705"/>
            <a:ext cx="2921171" cy="492958"/>
          </a:xfrm>
          <a:prstGeom prst="rect">
            <a:avLst/>
          </a:prstGeom>
          <a:noFill/>
          <a:ln>
            <a:noFill/>
          </a:ln>
        </p:spPr>
        <p:txBody>
          <a:bodyPr vert="horz" wrap="square" lIns="92738" tIns="46368" rIns="92738" bIns="46368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F1FE7348-19FF-4C68-90A8-5AA8F5F1B2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9228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AC4CDD-2A11-4697-8E2B-450A801234B4}" type="datetimeFigureOut">
              <a:rPr lang="en-US" smtClean="0"/>
              <a:pPr>
                <a:defRPr/>
              </a:pPr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379D55-8975-4467-9179-FA48879AB8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655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FF44BC-93BC-4964-88A3-8022890ED6BB}" type="datetimeFigureOut">
              <a:rPr lang="en-US" smtClean="0"/>
              <a:pPr>
                <a:defRPr/>
              </a:pPr>
              <a:t>4/17/2023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6A0928-3F3B-49A7-B9FF-062A60B925C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810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BE9E96-2986-4AA8-AC59-B9328A329598}" type="datetimeFigureOut">
              <a:rPr lang="en-US" smtClean="0"/>
              <a:pPr>
                <a:defRPr/>
              </a:pPr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B32376-AF4F-41D0-A884-EA59CA63EE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326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773629-E881-4766-9863-3CF281B29915}" type="datetimeFigureOut">
              <a:rPr lang="en-US" smtClean="0"/>
              <a:pPr>
                <a:defRPr/>
              </a:pPr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CDC79E-8A63-4409-A7A2-9944FF3655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71469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BA1D4F-0D52-46B5-B707-4BDA495B3ABD}" type="datetimeFigureOut">
              <a:rPr lang="en-US" smtClean="0"/>
              <a:pPr>
                <a:defRPr/>
              </a:pPr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96BCE6-363E-4AA6-B0CF-1B02C31EC50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5074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B06973-9B22-485C-A2CD-29C5BA07AEB1}" type="datetimeFigureOut">
              <a:rPr lang="en-US" smtClean="0"/>
              <a:pPr>
                <a:defRPr/>
              </a:pPr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71D6A5-4B22-4EC4-BF76-FD1032D7CA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98320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B06973-9B22-485C-A2CD-29C5BA07AEB1}" type="datetimeFigureOut">
              <a:rPr lang="en-US" smtClean="0"/>
              <a:pPr>
                <a:defRPr/>
              </a:pPr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71D6A5-4B22-4EC4-BF76-FD1032D7CA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5119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D7468E-9EB7-4204-84E3-68FC75F293A0}" type="datetimeFigureOut">
              <a:rPr lang="en-US" smtClean="0"/>
              <a:pPr>
                <a:defRPr/>
              </a:pPr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E1FC43-FF38-4A10-9311-940CB918057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3263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684C74-195E-4B6B-AEB1-77F39018A1E9}" type="datetimeFigureOut">
              <a:rPr lang="en-US" smtClean="0"/>
              <a:pPr>
                <a:defRPr/>
              </a:pPr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9A7-0A8F-4A6B-B159-557692CF61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92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98A3F7-86ED-4F6D-AAEC-06CF7EB44417}" type="datetimeFigureOut">
              <a:rPr lang="en-US" smtClean="0"/>
              <a:pPr>
                <a:defRPr/>
              </a:pPr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5EC657-BD99-4907-8E39-0FE6319892A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430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C87F5E-0F6D-4262-820D-03820E99618A}" type="datetimeFigureOut">
              <a:rPr lang="en-US" smtClean="0"/>
              <a:pPr>
                <a:defRPr/>
              </a:pPr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380D01-EF58-4BB9-B141-9C38AD7351B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326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3F067D-51FB-4997-A07D-FAC4CBD3E472}" type="datetimeFigureOut">
              <a:rPr lang="en-US" smtClean="0"/>
              <a:pPr>
                <a:defRPr/>
              </a:pPr>
              <a:t>4/17/2023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0FBE38-98A7-4DC1-BF91-696E607EA7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221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53D265-23B3-4737-B24B-2764345FF083}" type="datetimeFigureOut">
              <a:rPr lang="en-US" smtClean="0"/>
              <a:pPr>
                <a:defRPr/>
              </a:pPr>
              <a:t>4/17/2023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C0ED44-843A-429F-83AB-C5DBDC7DCB9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063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6D25EC-3EAD-411B-8E72-6804390E540E}" type="datetimeFigureOut">
              <a:rPr lang="en-US" smtClean="0"/>
              <a:pPr>
                <a:defRPr/>
              </a:pPr>
              <a:t>4/17/2023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7F1EB7-9BC9-46E8-86DD-A301154EA5F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41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4AC38A-56B0-470D-9DCF-77CDE4DBBAFD}" type="datetimeFigureOut">
              <a:rPr lang="en-US" smtClean="0"/>
              <a:pPr>
                <a:defRPr/>
              </a:pPr>
              <a:t>4/17/2023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1C1645-F3C2-4F4B-9874-FC8E574810E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017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B6F398-02C7-4986-845A-68A2284A7631}" type="datetimeFigureOut">
              <a:rPr lang="en-US" smtClean="0"/>
              <a:pPr>
                <a:defRPr/>
              </a:pPr>
              <a:t>4/17/2023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67EB93-8489-4FA9-BA9C-91740B89E4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274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17EAFB-ECFB-498C-B0A6-D8E691CF2229}" type="datetimeFigureOut">
              <a:rPr lang="en-US" smtClean="0"/>
              <a:pPr>
                <a:defRPr/>
              </a:pPr>
              <a:t>4/17/2023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E4661-9C85-433D-81A3-95680B0E21D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67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90B06973-9B22-485C-A2CD-29C5BA07AEB1}" type="datetimeFigureOut">
              <a:rPr lang="en-US" smtClean="0"/>
              <a:pPr>
                <a:defRPr/>
              </a:pPr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5D71D6A5-4B22-4EC4-BF76-FD1032D7CA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4219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  <p:sldLayoutId id="2147483841" r:id="rId13"/>
    <p:sldLayoutId id="2147483842" r:id="rId14"/>
    <p:sldLayoutId id="2147483843" r:id="rId15"/>
    <p:sldLayoutId id="2147483844" r:id="rId16"/>
    <p:sldLayoutId id="214748384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51520" y="1556792"/>
            <a:ext cx="8487179" cy="324036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Звіт</a:t>
            </a:r>
            <a:br>
              <a:rPr lang="uk-U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про виконання бюджету</a:t>
            </a:r>
            <a:br>
              <a:rPr lang="uk-U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Покровської міської територіальної  громади  за </a:t>
            </a:r>
            <a:r>
              <a:rPr lang="uk-UA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1 квартал 2023 року</a:t>
            </a: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654401" y="5042806"/>
            <a:ext cx="2520280" cy="145849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err="1">
                <a:solidFill>
                  <a:schemeClr val="tx1"/>
                </a:solidFill>
                <a:latin typeface="Book Antiqua" panose="02040602050305030304" pitchFamily="18" charset="0"/>
              </a:rPr>
              <a:t>Покровська</a:t>
            </a:r>
            <a:r>
              <a:rPr lang="ru-RU" dirty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Book Antiqua" panose="02040602050305030304" pitchFamily="18" charset="0"/>
              </a:rPr>
              <a:t>міська</a:t>
            </a:r>
            <a:endParaRPr lang="ru-RU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err="1">
                <a:solidFill>
                  <a:schemeClr val="tx1"/>
                </a:solidFill>
                <a:latin typeface="Book Antiqua" panose="02040602050305030304" pitchFamily="18" charset="0"/>
              </a:rPr>
              <a:t>територіальна</a:t>
            </a:r>
            <a:r>
              <a:rPr lang="ru-RU" dirty="0">
                <a:solidFill>
                  <a:schemeClr val="tx1"/>
                </a:solidFill>
                <a:latin typeface="Book Antiqua" panose="02040602050305030304" pitchFamily="18" charset="0"/>
              </a:rPr>
              <a:t> громада</a:t>
            </a:r>
          </a:p>
        </p:txBody>
      </p:sp>
      <p:sp>
        <p:nvSpPr>
          <p:cNvPr id="4" name="Rectangle 6"/>
          <p:cNvSpPr txBox="1">
            <a:spLocks noChangeArrowheads="1"/>
          </p:cNvSpPr>
          <p:nvPr/>
        </p:nvSpPr>
        <p:spPr>
          <a:xfrm>
            <a:off x="2414588" y="5172075"/>
            <a:ext cx="6324600" cy="1371600"/>
          </a:xfrm>
          <a:prstGeom prst="rect">
            <a:avLst/>
          </a:prstGeom>
        </p:spPr>
        <p:txBody>
          <a:bodyPr wrap="none">
            <a:normAutofit/>
          </a:bodyPr>
          <a:lstStyle>
            <a:lvl1pPr algn="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200" b="0" kern="120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100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7"/>
          <p:cNvSpPr txBox="1">
            <a:spLocks noChangeArrowheads="1"/>
          </p:cNvSpPr>
          <p:nvPr/>
        </p:nvSpPr>
        <p:spPr>
          <a:xfrm>
            <a:off x="1915030" y="5882773"/>
            <a:ext cx="6823669" cy="61852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b="0" kern="120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uk-UA" dirty="0">
                <a:solidFill>
                  <a:schemeClr val="tx1"/>
                </a:solidFill>
                <a:latin typeface="Book Antiqua" panose="02040602050305030304" pitchFamily="18" charset="0"/>
              </a:rPr>
              <a:t>Доповідач: Міщенко Т.В.</a:t>
            </a:r>
            <a:endParaRPr lang="ru-RU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pic>
        <p:nvPicPr>
          <p:cNvPr id="10246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504" y="94924"/>
            <a:ext cx="1681163" cy="210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4000">
              <a:schemeClr val="bg2">
                <a:tint val="97000"/>
                <a:hueMod val="92000"/>
                <a:satMod val="169000"/>
                <a:lumMod val="72000"/>
                <a:lumOff val="28000"/>
                <a:alpha val="97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536592327"/>
              </p:ext>
            </p:extLst>
          </p:nvPr>
        </p:nvGraphicFramePr>
        <p:xfrm>
          <a:off x="35496" y="764704"/>
          <a:ext cx="9001000" cy="6093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99592" y="334397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chemeClr val="bg1"/>
                </a:solidFill>
                <a:latin typeface="Book Antiqua" panose="02040602050305030304" pitchFamily="18" charset="0"/>
              </a:rPr>
              <a:t>Міжбюджетні трансферти                                                        </a:t>
            </a:r>
            <a:r>
              <a:rPr lang="uk-UA" sz="24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22 530,8 тис</a:t>
            </a:r>
            <a:r>
              <a:rPr lang="uk-UA" sz="2400" b="1" dirty="0">
                <a:solidFill>
                  <a:schemeClr val="bg1"/>
                </a:solidFill>
                <a:latin typeface="Book Antiqua" panose="02040602050305030304" pitchFamily="18" charset="0"/>
              </a:rPr>
              <a:t>. грн</a:t>
            </a:r>
          </a:p>
          <a:p>
            <a:pPr algn="ctr"/>
            <a:endParaRPr lang="uk-UA" sz="24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088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086600" cy="1008112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/>
            </a:r>
            <a:b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Структура надходжень </a:t>
            </a:r>
            <a:b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до загального фонду бюджету</a:t>
            </a:r>
            <a:b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77 302,1 </a:t>
            </a:r>
            <a:r>
              <a:rPr lang="uk-U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тис</a:t>
            </a: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. грн</a:t>
            </a:r>
            <a:b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684001117"/>
              </p:ext>
            </p:extLst>
          </p:nvPr>
        </p:nvGraphicFramePr>
        <p:xfrm>
          <a:off x="827584" y="1412776"/>
          <a:ext cx="7570248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 flipH="1">
            <a:off x="438178" y="6407617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uk-UA" dirty="0"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2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5" y="116632"/>
            <a:ext cx="7754159" cy="1296144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2800" b="1" dirty="0">
                <a:solidFill>
                  <a:schemeClr val="bg1"/>
                </a:solidFill>
                <a:latin typeface="Book Antiqua" panose="02040602050305030304" pitchFamily="18" charset="0"/>
              </a:rPr>
              <a:t>Спеціальний фонд</a:t>
            </a:r>
            <a:br>
              <a:rPr lang="uk-UA" sz="2800" b="1" dirty="0">
                <a:solidFill>
                  <a:schemeClr val="bg1"/>
                </a:solidFill>
                <a:latin typeface="Book Antiqua" panose="02040602050305030304" pitchFamily="18" charset="0"/>
              </a:rPr>
            </a:br>
            <a:r>
              <a:rPr lang="uk-UA" sz="28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38,4 тис</a:t>
            </a:r>
            <a:r>
              <a:rPr lang="uk-UA" sz="2800" b="1" dirty="0">
                <a:solidFill>
                  <a:schemeClr val="bg1"/>
                </a:solidFill>
                <a:latin typeface="Book Antiqua" panose="02040602050305030304" pitchFamily="18" charset="0"/>
              </a:rPr>
              <a:t>. грн.</a:t>
            </a:r>
            <a:endParaRPr lang="ru-RU" sz="28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3954946345"/>
              </p:ext>
            </p:extLst>
          </p:nvPr>
        </p:nvGraphicFramePr>
        <p:xfrm>
          <a:off x="755576" y="1412776"/>
          <a:ext cx="763284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Объект 10"/>
          <p:cNvSpPr>
            <a:spLocks noGrp="1"/>
          </p:cNvSpPr>
          <p:nvPr>
            <p:ph idx="1"/>
          </p:nvPr>
        </p:nvSpPr>
        <p:spPr>
          <a:xfrm flipV="1">
            <a:off x="376105" y="458810"/>
            <a:ext cx="45719" cy="45719"/>
          </a:xfrm>
        </p:spPr>
        <p:txBody>
          <a:bodyPr>
            <a:normAutofit fontScale="25000" lnSpcReduction="20000"/>
          </a:bodyPr>
          <a:lstStyle/>
          <a:p>
            <a:pPr algn="ctr"/>
            <a:endParaRPr lang="uk-UA" dirty="0"/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5000">
              <a:schemeClr val="tx2">
                <a:lumMod val="60000"/>
                <a:lumOff val="4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2843719"/>
              </p:ext>
            </p:extLst>
          </p:nvPr>
        </p:nvGraphicFramePr>
        <p:xfrm>
          <a:off x="611560" y="1412776"/>
          <a:ext cx="7776864" cy="55172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11560" y="-174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chemeClr val="bg1"/>
                </a:solidFill>
                <a:latin typeface="Book Antiqua" panose="02040602050305030304" pitchFamily="18" charset="0"/>
              </a:rPr>
              <a:t>Структура видатків бюджету по галузям</a:t>
            </a:r>
          </a:p>
          <a:p>
            <a:pPr algn="ctr"/>
            <a:r>
              <a:rPr lang="uk-UA" sz="2400" b="1" dirty="0">
                <a:solidFill>
                  <a:schemeClr val="bg1"/>
                </a:solidFill>
                <a:latin typeface="Book Antiqua" panose="02040602050305030304" pitchFamily="18" charset="0"/>
              </a:rPr>
              <a:t> за загальним та спеціальним фондом</a:t>
            </a:r>
          </a:p>
          <a:p>
            <a:pPr algn="ctr"/>
            <a:r>
              <a:rPr lang="uk-UA" sz="2400" b="1" dirty="0">
                <a:solidFill>
                  <a:schemeClr val="bg1"/>
                </a:solidFill>
                <a:latin typeface="Book Antiqua" panose="02040602050305030304" pitchFamily="18" charset="0"/>
              </a:rPr>
              <a:t> </a:t>
            </a:r>
            <a:r>
              <a:rPr lang="uk-UA" sz="24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89 487,5 тис </a:t>
            </a:r>
            <a:r>
              <a:rPr lang="uk-UA" sz="2400" b="1" dirty="0">
                <a:solidFill>
                  <a:schemeClr val="bg1"/>
                </a:solidFill>
                <a:latin typeface="Book Antiqua" panose="02040602050305030304" pitchFamily="18" charset="0"/>
              </a:rPr>
              <a:t>грн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77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95143" y="332656"/>
            <a:ext cx="7086600" cy="79208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Освіта</a:t>
            </a:r>
            <a:br>
              <a:rPr lang="uk-U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uk-UA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42 463,0 тис </a:t>
            </a:r>
            <a:r>
              <a:rPr lang="uk-UA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грн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949587933"/>
              </p:ext>
            </p:extLst>
          </p:nvPr>
        </p:nvGraphicFramePr>
        <p:xfrm>
          <a:off x="323528" y="1340768"/>
          <a:ext cx="8712968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H="1">
            <a:off x="539552" y="5373217"/>
            <a:ext cx="72008" cy="72008"/>
          </a:xfrm>
        </p:spPr>
        <p:txBody>
          <a:bodyPr>
            <a:normAutofit fontScale="25000" lnSpcReduction="20000"/>
          </a:bodyPr>
          <a:lstStyle/>
          <a:p>
            <a:r>
              <a:rPr lang="uk-UA" dirty="0"/>
              <a:t>       </a:t>
            </a: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75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332656"/>
            <a:ext cx="4032448" cy="79208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ОХОРОНА ЗДОРОВ’Я</a:t>
            </a:r>
            <a:br>
              <a:rPr lang="uk-U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6 889,0 </a:t>
            </a:r>
            <a:r>
              <a:rPr lang="uk-UA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тис</a:t>
            </a:r>
            <a:r>
              <a:rPr lang="uk-UA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. грн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3872368"/>
              </p:ext>
            </p:extLst>
          </p:nvPr>
        </p:nvGraphicFramePr>
        <p:xfrm>
          <a:off x="467544" y="1299694"/>
          <a:ext cx="8352928" cy="5589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71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0860" y="332656"/>
            <a:ext cx="7086600" cy="1008112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Соціальний захист населення</a:t>
            </a:r>
            <a:b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3 490,1 тис</a:t>
            </a: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. грн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1668918540"/>
              </p:ext>
            </p:extLst>
          </p:nvPr>
        </p:nvGraphicFramePr>
        <p:xfrm>
          <a:off x="467544" y="1353985"/>
          <a:ext cx="8280920" cy="5387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6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95143" y="0"/>
            <a:ext cx="7086600" cy="134076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Культура та спорт</a:t>
            </a:r>
            <a:b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2 189,5 ТИС</a:t>
            </a: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. грн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1455557"/>
              </p:ext>
            </p:extLst>
          </p:nvPr>
        </p:nvGraphicFramePr>
        <p:xfrm>
          <a:off x="1130839" y="1340768"/>
          <a:ext cx="7424041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9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8689015"/>
              </p:ext>
            </p:extLst>
          </p:nvPr>
        </p:nvGraphicFramePr>
        <p:xfrm>
          <a:off x="539552" y="1268760"/>
          <a:ext cx="7992888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71600" y="-14828"/>
            <a:ext cx="64807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chemeClr val="bg1"/>
                </a:solidFill>
                <a:latin typeface="Book Antiqua" panose="02040602050305030304" pitchFamily="18" charset="0"/>
              </a:rPr>
              <a:t>ЖИТЛОВО-КОМУНАЛЬНА СФЕРА </a:t>
            </a:r>
            <a:r>
              <a:rPr lang="uk-UA" sz="24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ТА ІНША ЕКОНОМІЧНА ДІЯЛЬНІСТЬ                               </a:t>
            </a:r>
            <a:r>
              <a:rPr lang="uk-UA" sz="24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18 396,3 ТИС. </a:t>
            </a:r>
            <a:r>
              <a:rPr lang="uk-UA" sz="2400" b="1" dirty="0">
                <a:solidFill>
                  <a:schemeClr val="bg1"/>
                </a:solidFill>
                <a:latin typeface="Book Antiqua" panose="02040602050305030304" pitchFamily="18" charset="0"/>
              </a:rPr>
              <a:t>ГРН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RANCHTO" val="262"/>
  <p:tag name="HOTSPOTTYPE" val="DefinedInNavigator"/>
  <p:tag name="DEFINEDINNAVIGATOR" val="True"/>
</p:tagLst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E5288F6-6ED8-406A-AFB4-79CCA6DCE98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3473</TotalTime>
  <Words>302</Words>
  <Application>Microsoft Office PowerPoint</Application>
  <PresentationFormat>Экран (4:3)</PresentationFormat>
  <Paragraphs>90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Book Antiqua</vt:lpstr>
      <vt:lpstr>Century Gothic</vt:lpstr>
      <vt:lpstr>Corbel</vt:lpstr>
      <vt:lpstr>Times New Roman</vt:lpstr>
      <vt:lpstr>Wingdings 3</vt:lpstr>
      <vt:lpstr>Сектор</vt:lpstr>
      <vt:lpstr>Звіт  про виконання бюджету  Покровської міської територіальної  громади  за 1 квартал 2023 року</vt:lpstr>
      <vt:lpstr> Структура надходжень  до загального фонду бюджету 77 302,1 тис. грн </vt:lpstr>
      <vt:lpstr>Спеціальний фонд 38,4 тис. грн.</vt:lpstr>
      <vt:lpstr>Презентация PowerPoint</vt:lpstr>
      <vt:lpstr>Освіта  42 463,0 тис грн</vt:lpstr>
      <vt:lpstr>ОХОРОНА ЗДОРОВ’Я 6 889,0 тис. грн</vt:lpstr>
      <vt:lpstr>Соціальний захист населення 3 490,1 тис. грн</vt:lpstr>
      <vt:lpstr>Культура та спорт 2 189,5 ТИС. грн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ФІНАНСОВЕ УПРАВЛІННЯ</dc:title>
  <dc:creator>Пользователь Windows</dc:creator>
  <cp:lastModifiedBy>WORK</cp:lastModifiedBy>
  <cp:revision>274</cp:revision>
  <cp:lastPrinted>2021-02-08T14:28:33Z</cp:lastPrinted>
  <dcterms:created xsi:type="dcterms:W3CDTF">2017-03-07T09:17:34Z</dcterms:created>
  <dcterms:modified xsi:type="dcterms:W3CDTF">2023-04-17T08:12:55Z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TC010184381049</vt:lpwstr>
  </property>
</Properties>
</file>