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6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7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8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9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2"/>
  </p:sldMasterIdLst>
  <p:notesMasterIdLst>
    <p:notesMasterId r:id="rId13"/>
  </p:notesMasterIdLst>
  <p:sldIdLst>
    <p:sldId id="256" r:id="rId3"/>
    <p:sldId id="258" r:id="rId4"/>
    <p:sldId id="264" r:id="rId5"/>
    <p:sldId id="271" r:id="rId6"/>
    <p:sldId id="269" r:id="rId7"/>
    <p:sldId id="267" r:id="rId8"/>
    <p:sldId id="268" r:id="rId9"/>
    <p:sldId id="270" r:id="rId10"/>
    <p:sldId id="266" r:id="rId11"/>
    <p:sldId id="272" r:id="rId12"/>
  </p:sldIdLst>
  <p:sldSz cx="9144000" cy="6858000" type="screen4x3"/>
  <p:notesSz cx="6742113" cy="9872663"/>
  <p:custDataLst>
    <p:tags r:id="rId14"/>
  </p:custDataLst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rbel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rbel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rbel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rbel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rbe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orbe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orbe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orbe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orbe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0E82"/>
    <a:srgbClr val="000000"/>
    <a:srgbClr val="FFCC00"/>
    <a:srgbClr val="CC6600"/>
    <a:srgbClr val="996633"/>
    <a:srgbClr val="993300"/>
    <a:srgbClr val="FFCC99"/>
    <a:srgbClr val="CC9900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35" autoAdjust="0"/>
    <p:restoredTop sz="94600" autoAdjust="0"/>
  </p:normalViewPr>
  <p:slideViewPr>
    <p:cSldViewPr>
      <p:cViewPr varScale="1">
        <p:scale>
          <a:sx n="125" d="100"/>
          <a:sy n="125" d="100"/>
        </p:scale>
        <p:origin x="372" y="1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gs" Target="tags/tag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7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8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6.8248754862456296E-2"/>
          <c:y val="7.0815941085911091E-2"/>
          <c:w val="0.93007357049548633"/>
          <c:h val="0.9211940819345445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explosion val="11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461A-4571-8125-C63F25BDB047}"/>
              </c:ext>
            </c:extLst>
          </c:dPt>
          <c:dPt>
            <c:idx val="1"/>
            <c:bubble3D val="0"/>
            <c:explosion val="24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4-461A-4571-8125-C63F25BDB047}"/>
              </c:ext>
            </c:extLst>
          </c:dPt>
          <c:dPt>
            <c:idx val="2"/>
            <c:bubble3D val="0"/>
            <c:explosion val="1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461A-4571-8125-C63F25BDB047}"/>
              </c:ext>
            </c:extLst>
          </c:dPt>
          <c:dPt>
            <c:idx val="3"/>
            <c:bubble3D val="0"/>
            <c:explosion val="17"/>
            <c:spPr>
              <a:solidFill>
                <a:schemeClr val="accent6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2-461A-4571-8125-C63F25BDB047}"/>
              </c:ext>
            </c:extLst>
          </c:dPt>
          <c:dPt>
            <c:idx val="4"/>
            <c:bubble3D val="0"/>
            <c:explosion val="16"/>
            <c:spPr>
              <a:solidFill>
                <a:schemeClr val="accent5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8-1299-4064-9F41-E3A5504DE011}"/>
              </c:ext>
            </c:extLst>
          </c:dPt>
          <c:dPt>
            <c:idx val="5"/>
            <c:bubble3D val="0"/>
            <c:explosion val="19"/>
            <c:spPr>
              <a:solidFill>
                <a:schemeClr val="accent4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1299-4064-9F41-E3A5504DE011}"/>
              </c:ext>
            </c:extLst>
          </c:dPt>
          <c:dLbls>
            <c:dLbl>
              <c:idx val="0"/>
              <c:layout>
                <c:manualLayout>
                  <c:x val="-3.2966227138602868E-3"/>
                  <c:y val="-8.000532987069911E-2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197" b="1" i="0" u="none" strike="noStrike" kern="1200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  <a:ea typeface="+mn-ea"/>
                        <a:cs typeface="+mn-cs"/>
                      </a:defRPr>
                    </a:pPr>
                    <a:r>
                      <a:rPr lang="ru-RU" baseline="0" dirty="0" smtClean="0"/>
                      <a:t>84 484,2 тис</a:t>
                    </a:r>
                    <a:r>
                      <a:rPr lang="ru-RU" baseline="0" dirty="0"/>
                      <a:t>. </a:t>
                    </a:r>
                    <a:r>
                      <a:rPr lang="ru-RU" baseline="0" dirty="0" err="1"/>
                      <a:t>грн</a:t>
                    </a:r>
                    <a:endParaRPr lang="ru-RU" baseline="0" dirty="0"/>
                  </a:p>
                  <a:p>
                    <a:pPr>
                      <a:defRPr/>
                    </a:pPr>
                    <a:fld id="{0C7CC42F-A152-46F7-8CF1-108F263EA529}" type="CATEGORYNAME">
                      <a:rPr lang="ru-RU" smtClean="0"/>
                      <a:pPr>
                        <a:defRPr/>
                      </a:pPr>
                      <a:t>[ИМЯ КАТЕГОРИИ]</a:t>
                    </a:fld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27,7 %</a:t>
                    </a:r>
                  </a:p>
                </c:rich>
              </c:tx>
              <c:spPr>
                <a:solidFill>
                  <a:srgbClr val="C62324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/>
                      </a:solidFill>
                      <a:latin typeface="Book Antiqua" panose="02040602050305030304" pitchFamily="18" charset="0"/>
                      <a:ea typeface="+mn-ea"/>
                      <a:cs typeface="+mn-cs"/>
                    </a:defRPr>
                  </a:pPr>
                  <a:endParaRPr lang="uk-UA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461A-4571-8125-C63F25BDB047}"/>
                </c:ext>
              </c:extLst>
            </c:dLbl>
            <c:dLbl>
              <c:idx val="1"/>
              <c:layout>
                <c:manualLayout>
                  <c:x val="3.8587375208843887E-2"/>
                  <c:y val="-2.5195613185835571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180 793,5</a:t>
                    </a:r>
                    <a:r>
                      <a:rPr lang="ru-RU" baseline="0" dirty="0" smtClean="0"/>
                      <a:t> </a:t>
                    </a:r>
                    <a:r>
                      <a:rPr lang="ru-RU" dirty="0" smtClean="0"/>
                      <a:t>тис</a:t>
                    </a:r>
                    <a:r>
                      <a:rPr lang="ru-RU" dirty="0"/>
                      <a:t>. </a:t>
                    </a:r>
                    <a:r>
                      <a:rPr lang="ru-RU" dirty="0" err="1"/>
                      <a:t>грн</a:t>
                    </a:r>
                    <a:r>
                      <a:rPr lang="ru-RU" dirty="0"/>
                      <a:t> </a:t>
                    </a:r>
                  </a:p>
                  <a:p>
                    <a:fld id="{7655D83F-ECD5-4210-ACF5-63A1721BAC8F}" type="CATEGORYNAME">
                      <a:rPr lang="ru-RU" smtClean="0"/>
                      <a:pPr/>
                      <a:t>[ИМЯ КАТЕГОРИИ]</a:t>
                    </a:fld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59,3 </a:t>
                    </a:r>
                    <a:r>
                      <a:rPr lang="ru-RU" baseline="0" dirty="0"/>
                      <a:t>%</a:t>
                    </a: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0653066029146264"/>
                      <c:h val="0.22842510627935736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461A-4571-8125-C63F25BDB047}"/>
                </c:ext>
              </c:extLst>
            </c:dLbl>
            <c:dLbl>
              <c:idx val="2"/>
              <c:layout>
                <c:manualLayout>
                  <c:x val="-3.4006679834002795E-2"/>
                  <c:y val="0.10348453346453569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197" b="1" i="0" u="none" strike="noStrike" kern="1200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  <a:ea typeface="+mn-ea"/>
                        <a:cs typeface="+mn-cs"/>
                      </a:defRPr>
                    </a:pPr>
                    <a:r>
                      <a:rPr lang="ru-RU" dirty="0" smtClean="0"/>
                      <a:t>20 759,2 тис</a:t>
                    </a:r>
                    <a:r>
                      <a:rPr lang="ru-RU" dirty="0"/>
                      <a:t>. </a:t>
                    </a:r>
                    <a:r>
                      <a:rPr lang="ru-RU" dirty="0" err="1"/>
                      <a:t>грн</a:t>
                    </a:r>
                    <a:r>
                      <a:rPr lang="ru-RU" dirty="0"/>
                      <a:t> </a:t>
                    </a:r>
                    <a:fld id="{A1BBC8DB-8D98-4DDF-A7DC-7B91CE8492B2}" type="CATEGORYNAME">
                      <a:rPr lang="ru-RU" smtClean="0"/>
                      <a:pPr>
                        <a:defRPr/>
                      </a:pPr>
                      <a:t>[ИМЯ КАТЕГОРИИ]</a:t>
                    </a:fld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6,8 %</a:t>
                    </a:r>
                  </a:p>
                </c:rich>
              </c:tx>
              <c:spPr>
                <a:solidFill>
                  <a:srgbClr val="6A9E1F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/>
                      </a:solidFill>
                      <a:latin typeface="Book Antiqua" panose="02040602050305030304" pitchFamily="18" charset="0"/>
                      <a:ea typeface="+mn-ea"/>
                      <a:cs typeface="+mn-cs"/>
                    </a:defRPr>
                  </a:pPr>
                  <a:endParaRPr lang="uk-UA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461A-4571-8125-C63F25BDB047}"/>
                </c:ext>
              </c:extLst>
            </c:dLbl>
            <c:dLbl>
              <c:idx val="3"/>
              <c:layout>
                <c:manualLayout>
                  <c:x val="-8.1426679033103633E-2"/>
                  <c:y val="6.1277297808728232E-4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197" b="1" i="0" u="none" strike="noStrike" kern="1200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  <a:ea typeface="+mn-ea"/>
                        <a:cs typeface="+mn-cs"/>
                      </a:defRPr>
                    </a:pPr>
                    <a:r>
                      <a:rPr lang="ru-RU" dirty="0" smtClean="0"/>
                      <a:t>9 681,4 тис</a:t>
                    </a:r>
                    <a:r>
                      <a:rPr lang="ru-RU" dirty="0"/>
                      <a:t>. </a:t>
                    </a:r>
                    <a:r>
                      <a:rPr lang="ru-RU" dirty="0" err="1"/>
                      <a:t>грн</a:t>
                    </a:r>
                    <a:r>
                      <a:rPr lang="ru-RU" dirty="0"/>
                      <a:t> </a:t>
                    </a:r>
                    <a:fld id="{99C67FE4-1BB6-4C05-AA08-997D7C4AAC58}" type="CATEGORYNAME">
                      <a:rPr lang="ru-RU" smtClean="0"/>
                      <a:pPr>
                        <a:defRPr/>
                      </a:pPr>
                      <a:t>[ИМЯ КАТЕГОРИИ]</a:t>
                    </a:fld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3,2 </a:t>
                    </a:r>
                    <a:r>
                      <a:rPr lang="ru-RU" baseline="0" dirty="0"/>
                      <a:t>%</a:t>
                    </a:r>
                  </a:p>
                </c:rich>
              </c:tx>
              <c:spPr>
                <a:solidFill>
                  <a:srgbClr val="E87D37">
                    <a:lumMod val="50000"/>
                  </a:srgbClr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/>
                      </a:solidFill>
                      <a:latin typeface="Book Antiqua" panose="02040602050305030304" pitchFamily="18" charset="0"/>
                      <a:ea typeface="+mn-ea"/>
                      <a:cs typeface="+mn-cs"/>
                    </a:defRPr>
                  </a:pPr>
                  <a:endParaRPr lang="uk-UA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17027051161335793"/>
                      <c:h val="0.17102980621200817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461A-4571-8125-C63F25BDB047}"/>
                </c:ext>
              </c:extLst>
            </c:dLbl>
            <c:dLbl>
              <c:idx val="4"/>
              <c:layout>
                <c:manualLayout>
                  <c:x val="5.7039082471274385E-2"/>
                  <c:y val="-2.0156490548669196E-2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197" b="1" i="0" u="none" strike="noStrike" kern="1200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  <a:ea typeface="+mn-ea"/>
                        <a:cs typeface="+mn-cs"/>
                      </a:defRPr>
                    </a:pPr>
                    <a:r>
                      <a:rPr lang="ru-RU" dirty="0" smtClean="0"/>
                      <a:t>3 802,5</a:t>
                    </a:r>
                    <a:r>
                      <a:rPr lang="ru-RU" baseline="0" dirty="0" smtClean="0"/>
                      <a:t> </a:t>
                    </a:r>
                    <a:r>
                      <a:rPr lang="ru-RU" dirty="0" smtClean="0"/>
                      <a:t>тис</a:t>
                    </a:r>
                    <a:r>
                      <a:rPr lang="ru-RU" dirty="0"/>
                      <a:t>. </a:t>
                    </a:r>
                    <a:r>
                      <a:rPr lang="ru-RU" dirty="0" err="1"/>
                      <a:t>грн</a:t>
                    </a:r>
                    <a:r>
                      <a:rPr lang="ru-RU" dirty="0"/>
                      <a:t> </a:t>
                    </a:r>
                    <a:fld id="{9BDA6199-624B-44DE-846F-452E3C94EBBB}" type="CATEGORYNAME">
                      <a:rPr lang="ru-RU" smtClean="0"/>
                      <a:pPr>
                        <a:defRPr/>
                      </a:pPr>
                      <a:t>[ИМЯ КАТЕГОРИИ]</a:t>
                    </a:fld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1,2  </a:t>
                    </a:r>
                    <a:r>
                      <a:rPr lang="ru-RU" baseline="0" dirty="0"/>
                      <a:t>%</a:t>
                    </a:r>
                  </a:p>
                </c:rich>
              </c:tx>
              <c:spPr>
                <a:solidFill>
                  <a:srgbClr val="6A9E1F">
                    <a:lumMod val="50000"/>
                  </a:srgbClr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/>
                      </a:solidFill>
                      <a:latin typeface="Book Antiqua" panose="02040602050305030304" pitchFamily="18" charset="0"/>
                      <a:ea typeface="+mn-ea"/>
                      <a:cs typeface="+mn-cs"/>
                    </a:defRPr>
                  </a:pPr>
                  <a:endParaRPr lang="uk-UA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16366068852698087"/>
                      <c:h val="0.12809330709286271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8-1299-4064-9F41-E3A5504DE011}"/>
                </c:ext>
              </c:extLst>
            </c:dLbl>
            <c:dLbl>
              <c:idx val="5"/>
              <c:layout>
                <c:manualLayout>
                  <c:x val="0.17658460206979154"/>
                  <c:y val="8.9721553455532968E-3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197" b="1" i="0" u="none" strike="noStrike" kern="1200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  <a:ea typeface="+mn-ea"/>
                        <a:cs typeface="+mn-cs"/>
                      </a:defRPr>
                    </a:pPr>
                    <a:r>
                      <a:rPr lang="ru-RU" dirty="0" smtClean="0"/>
                      <a:t>5 546,3 тис</a:t>
                    </a:r>
                    <a:r>
                      <a:rPr lang="ru-RU" dirty="0"/>
                      <a:t>. </a:t>
                    </a:r>
                    <a:r>
                      <a:rPr lang="ru-RU" dirty="0" err="1"/>
                      <a:t>грн</a:t>
                    </a:r>
                    <a:endParaRPr lang="ru-RU" dirty="0"/>
                  </a:p>
                  <a:p>
                    <a:pPr>
                      <a:defRPr/>
                    </a:pPr>
                    <a:fld id="{A88A3380-F481-40AF-85F4-51A735CA1D83}" type="CATEGORYNAME">
                      <a:rPr lang="ru-RU" smtClean="0"/>
                      <a:pPr>
                        <a:defRPr/>
                      </a:pPr>
                      <a:t>[ИМЯ КАТЕГОРИИ]</a:t>
                    </a:fld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1,8 %</a:t>
                    </a:r>
                  </a:p>
                </c:rich>
              </c:tx>
              <c:spPr>
                <a:solidFill>
                  <a:srgbClr val="6A9E1F">
                    <a:lumMod val="50000"/>
                  </a:srgbClr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/>
                      </a:solidFill>
                      <a:latin typeface="Book Antiqua" panose="02040602050305030304" pitchFamily="18" charset="0"/>
                      <a:ea typeface="+mn-ea"/>
                      <a:cs typeface="+mn-cs"/>
                    </a:defRPr>
                  </a:pPr>
                  <a:endParaRPr lang="uk-UA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16969034567956029"/>
                      <c:h val="0.16089938419540684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1299-4064-9F41-E3A5504DE011}"/>
                </c:ext>
              </c:extLst>
            </c:dLbl>
            <c:spPr>
              <a:solidFill>
                <a:srgbClr val="E87D37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Book Antiqua" panose="02040602050305030304" pitchFamily="18" charset="0"/>
                    <a:ea typeface="+mn-ea"/>
                    <a:cs typeface="+mn-cs"/>
                  </a:defRPr>
                </a:pPr>
                <a:endParaRPr lang="uk-UA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Лист1!$A$2:$A$7</c:f>
              <c:strCache>
                <c:ptCount val="6"/>
                <c:pt idx="0">
                  <c:v>Плата за землю</c:v>
                </c:pt>
                <c:pt idx="1">
                  <c:v>Податок на доходи фізичних осіб</c:v>
                </c:pt>
                <c:pt idx="2">
                  <c:v>Единий податок</c:v>
                </c:pt>
                <c:pt idx="3">
                  <c:v>Податок на нерухоме майно</c:v>
                </c:pt>
                <c:pt idx="4">
                  <c:v>Інше</c:v>
                </c:pt>
                <c:pt idx="5">
                  <c:v>Акцзний податок 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84484.2</c:v>
                </c:pt>
                <c:pt idx="1">
                  <c:v>180793.5</c:v>
                </c:pt>
                <c:pt idx="2">
                  <c:v>20759.2</c:v>
                </c:pt>
                <c:pt idx="3">
                  <c:v>9681.4</c:v>
                </c:pt>
                <c:pt idx="4">
                  <c:v>3802.5</c:v>
                </c:pt>
                <c:pt idx="5">
                  <c:v>5546.3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61A-4571-8125-C63F25BDB04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b="1">
          <a:solidFill>
            <a:schemeClr val="tx1"/>
          </a:solidFill>
          <a:latin typeface="Book Antiqua" panose="02040602050305030304" pitchFamily="18" charset="0"/>
        </a:defRPr>
      </a:pPr>
      <a:endParaRPr lang="uk-UA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7.6677932011747121E-2"/>
          <c:y val="0.15413467361216515"/>
          <c:w val="0.82916666666666672"/>
          <c:h val="0.8134109437575719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explosion val="11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2DFE-47E8-98FA-B9AB64F1ED92}"/>
              </c:ext>
            </c:extLst>
          </c:dPt>
          <c:dPt>
            <c:idx val="1"/>
            <c:bubble3D val="0"/>
            <c:explosion val="13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4-2DFE-47E8-98FA-B9AB64F1ED92}"/>
              </c:ext>
            </c:extLst>
          </c:dPt>
          <c:dPt>
            <c:idx val="2"/>
            <c:bubble3D val="0"/>
            <c:explosion val="6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2DFE-47E8-98FA-B9AB64F1ED92}"/>
              </c:ext>
            </c:extLst>
          </c:dPt>
          <c:dPt>
            <c:idx val="3"/>
            <c:bubble3D val="0"/>
            <c:explosion val="9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2-2DFE-47E8-98FA-B9AB64F1ED92}"/>
              </c:ext>
            </c:extLst>
          </c:dPt>
          <c:dLbls>
            <c:dLbl>
              <c:idx val="0"/>
              <c:layout>
                <c:manualLayout>
                  <c:x val="-0.2350392671254557"/>
                  <c:y val="-4.4713341710076029E-2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197" b="1" i="0" u="none" strike="noStrike" kern="1200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  <a:ea typeface="+mn-ea"/>
                        <a:cs typeface="+mn-cs"/>
                      </a:defRPr>
                    </a:pPr>
                    <a:r>
                      <a:rPr lang="ru-RU" dirty="0"/>
                      <a:t>80,2 тис. </a:t>
                    </a:r>
                    <a:r>
                      <a:rPr lang="ru-RU" dirty="0" err="1"/>
                      <a:t>грн</a:t>
                    </a:r>
                    <a:r>
                      <a:rPr lang="ru-RU" dirty="0"/>
                      <a:t> </a:t>
                    </a:r>
                    <a:r>
                      <a:rPr lang="ru-RU" dirty="0" err="1"/>
                      <a:t>Грошові</a:t>
                    </a:r>
                    <a:r>
                      <a:rPr lang="ru-RU" dirty="0"/>
                      <a:t> </a:t>
                    </a:r>
                    <a:r>
                      <a:rPr lang="ru-RU" dirty="0" err="1"/>
                      <a:t>стягнення</a:t>
                    </a:r>
                    <a:r>
                      <a:rPr lang="ru-RU" baseline="0" dirty="0"/>
                      <a:t> за </a:t>
                    </a:r>
                    <a:r>
                      <a:rPr lang="ru-RU" baseline="0" dirty="0" err="1"/>
                      <a:t>порушення</a:t>
                    </a:r>
                    <a:r>
                      <a:rPr lang="ru-RU" baseline="0" dirty="0"/>
                      <a:t> </a:t>
                    </a:r>
                    <a:r>
                      <a:rPr lang="ru-RU" baseline="0" dirty="0" err="1"/>
                      <a:t>закондавства</a:t>
                    </a:r>
                    <a:r>
                      <a:rPr lang="ru-RU" baseline="0" dirty="0"/>
                      <a:t> про </a:t>
                    </a:r>
                    <a:r>
                      <a:rPr lang="ru-RU" baseline="0" dirty="0" err="1"/>
                      <a:t>охорону</a:t>
                    </a:r>
                    <a:r>
                      <a:rPr lang="ru-RU" baseline="0" dirty="0"/>
                      <a:t> </a:t>
                    </a:r>
                    <a:r>
                      <a:rPr lang="ru-RU" baseline="0" dirty="0" err="1"/>
                      <a:t>навколишнього</a:t>
                    </a:r>
                    <a:r>
                      <a:rPr lang="ru-RU" baseline="0" dirty="0"/>
                      <a:t> </a:t>
                    </a:r>
                    <a:r>
                      <a:rPr lang="ru-RU" baseline="0" dirty="0" err="1"/>
                      <a:t>середовища</a:t>
                    </a:r>
                    <a:r>
                      <a:rPr lang="ru-RU" baseline="0" dirty="0"/>
                      <a:t>
7,5 %</a:t>
                    </a:r>
                  </a:p>
                </c:rich>
              </c:tx>
              <c:spPr>
                <a:solidFill>
                  <a:srgbClr val="052F61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/>
                      </a:solidFill>
                      <a:latin typeface="Book Antiqua" panose="02040602050305030304" pitchFamily="18" charset="0"/>
                      <a:ea typeface="+mn-ea"/>
                      <a:cs typeface="+mn-cs"/>
                    </a:defRPr>
                  </a:pPr>
                  <a:endParaRPr lang="uk-UA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1-2DFE-47E8-98FA-B9AB64F1ED92}"/>
                </c:ext>
              </c:extLst>
            </c:dLbl>
            <c:dLbl>
              <c:idx val="1"/>
              <c:layout>
                <c:manualLayout>
                  <c:x val="2.2916666666666665E-2"/>
                  <c:y val="-9.0625000000000011E-2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197" b="1" i="0" u="none" strike="noStrike" kern="1200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  <a:ea typeface="+mn-ea"/>
                        <a:cs typeface="+mn-cs"/>
                      </a:defRPr>
                    </a:pPr>
                    <a:r>
                      <a:rPr lang="ru-RU" dirty="0" smtClean="0"/>
                      <a:t>2 208,5 </a:t>
                    </a:r>
                    <a:r>
                      <a:rPr lang="ru-RU" dirty="0"/>
                      <a:t>тис. </a:t>
                    </a:r>
                    <a:r>
                      <a:rPr lang="ru-RU" dirty="0" err="1"/>
                      <a:t>грн</a:t>
                    </a:r>
                    <a:r>
                      <a:rPr lang="ru-RU" dirty="0"/>
                      <a:t> </a:t>
                    </a:r>
                    <a:fld id="{8D54BA33-EDF0-4C57-ABF9-BF00407212D5}" type="CATEGORYNAME">
                      <a:rPr lang="ru-RU" smtClean="0"/>
                      <a:pPr>
                        <a:defRPr/>
                      </a:pPr>
                      <a:t>[ИМЯ КАТЕГОРИИ]</a:t>
                    </a:fld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80,8 </a:t>
                    </a:r>
                    <a:r>
                      <a:rPr lang="ru-RU" baseline="0" dirty="0"/>
                      <a:t>%</a:t>
                    </a:r>
                  </a:p>
                </c:rich>
              </c:tx>
              <c:spPr>
                <a:solidFill>
                  <a:srgbClr val="A50E82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/>
                      </a:solidFill>
                      <a:latin typeface="Book Antiqua" panose="02040602050305030304" pitchFamily="18" charset="0"/>
                      <a:ea typeface="+mn-ea"/>
                      <a:cs typeface="+mn-cs"/>
                    </a:defRPr>
                  </a:pPr>
                  <a:endParaRPr lang="uk-UA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2DFE-47E8-98FA-B9AB64F1ED92}"/>
                </c:ext>
              </c:extLst>
            </c:dLbl>
            <c:dLbl>
              <c:idx val="2"/>
              <c:layout>
                <c:manualLayout>
                  <c:x val="2.0833333333333333E-3"/>
                  <c:y val="-0.18124999999999999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DFE-47E8-98FA-B9AB64F1ED92}"/>
                </c:ext>
              </c:extLst>
            </c:dLbl>
            <c:dLbl>
              <c:idx val="3"/>
              <c:layout>
                <c:manualLayout>
                  <c:x val="0.22916666666666666"/>
                  <c:y val="8.51461830519714E-2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197" b="1" i="0" u="none" strike="noStrike" kern="1200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  <a:ea typeface="+mn-ea"/>
                        <a:cs typeface="+mn-cs"/>
                      </a:defRPr>
                    </a:pPr>
                    <a:r>
                      <a:rPr lang="ru-RU" dirty="0" smtClean="0"/>
                      <a:t>523,8 </a:t>
                    </a:r>
                    <a:r>
                      <a:rPr lang="ru-RU" dirty="0"/>
                      <a:t>тис. </a:t>
                    </a:r>
                    <a:r>
                      <a:rPr lang="ru-RU" dirty="0" err="1"/>
                      <a:t>грн</a:t>
                    </a:r>
                    <a:r>
                      <a:rPr lang="ru-RU" dirty="0"/>
                      <a:t> </a:t>
                    </a:r>
                    <a:r>
                      <a:rPr lang="ru-RU" dirty="0" err="1"/>
                      <a:t>Екологічний</a:t>
                    </a:r>
                    <a:r>
                      <a:rPr lang="ru-RU" dirty="0"/>
                      <a:t> </a:t>
                    </a:r>
                    <a:r>
                      <a:rPr lang="ru-RU" dirty="0" err="1"/>
                      <a:t>податок</a:t>
                    </a:r>
                    <a:r>
                      <a:rPr lang="ru-RU" dirty="0"/>
                      <a:t> </a:t>
                    </a:r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19,2 </a:t>
                    </a:r>
                    <a:r>
                      <a:rPr lang="ru-RU" baseline="0" dirty="0"/>
                      <a:t>%</a:t>
                    </a:r>
                  </a:p>
                </c:rich>
              </c:tx>
              <c:spPr>
                <a:solidFill>
                  <a:srgbClr val="6A9E1F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/>
                      </a:solidFill>
                      <a:latin typeface="Book Antiqua" panose="02040602050305030304" pitchFamily="18" charset="0"/>
                      <a:ea typeface="+mn-ea"/>
                      <a:cs typeface="+mn-cs"/>
                    </a:defRPr>
                  </a:pPr>
                  <a:endParaRPr lang="uk-UA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2-2DFE-47E8-98FA-B9AB64F1ED92}"/>
                </c:ext>
              </c:extLst>
            </c:dLbl>
            <c:spPr>
              <a:solidFill>
                <a:srgbClr val="14967C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Book Antiqua" panose="02040602050305030304" pitchFamily="18" charset="0"/>
                    <a:ea typeface="+mn-ea"/>
                    <a:cs typeface="+mn-cs"/>
                  </a:defRPr>
                </a:pPr>
                <a:endParaRPr lang="uk-UA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Лист1!$A$2:$A$5</c:f>
              <c:strCache>
                <c:ptCount val="4"/>
                <c:pt idx="1">
                  <c:v>Продаж комунального майна</c:v>
                </c:pt>
                <c:pt idx="3">
                  <c:v>Екологічний фонд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1">
                  <c:v>2208.5</c:v>
                </c:pt>
                <c:pt idx="3">
                  <c:v>523.79999999999995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DFE-47E8-98FA-B9AB64F1ED9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b="1">
          <a:solidFill>
            <a:schemeClr val="tx1"/>
          </a:solidFill>
          <a:latin typeface="Book Antiqua" panose="02040602050305030304" pitchFamily="18" charset="0"/>
        </a:defRPr>
      </a:pPr>
      <a:endParaRPr lang="uk-UA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8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1431343019499891"/>
          <c:y val="0.1726327309359601"/>
          <c:w val="0.83641349520835129"/>
          <c:h val="0.8160012455518916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10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2-BC9B-40C2-ADB6-A03DBF5266EF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6-BC9B-40C2-ADB6-A03DBF5266EF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BC9B-40C2-ADB6-A03DBF5266EF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BC9B-40C2-ADB6-A03DBF5266EF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4-BC9B-40C2-ADB6-A03DBF5266EF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BC9B-40C2-ADB6-A03DBF5266EF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8-BC9B-40C2-ADB6-A03DBF5266EF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BC9B-40C2-ADB6-A03DBF5266EF}"/>
              </c:ext>
            </c:extLst>
          </c:dPt>
          <c:dLbls>
            <c:dLbl>
              <c:idx val="0"/>
              <c:layout>
                <c:manualLayout>
                  <c:x val="0"/>
                  <c:y val="0.24273453740307868"/>
                </c:manualLayout>
              </c:layout>
              <c:tx>
                <c:rich>
                  <a:bodyPr rot="0" spcFirstLastPara="1" vertOverflow="clip" horzOverflow="clip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97" b="1" i="0" u="none" strike="noStrike" kern="1200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  <a:ea typeface="+mn-ea"/>
                        <a:cs typeface="+mn-cs"/>
                      </a:defRPr>
                    </a:pPr>
                    <a:r>
                      <a:rPr lang="ru-RU" b="1" baseline="0" dirty="0" smtClean="0">
                        <a:solidFill>
                          <a:schemeClr val="tx1"/>
                        </a:solidFill>
                        <a:latin typeface="Book Antiqua" panose="02040602050305030304" pitchFamily="18" charset="0"/>
                      </a:rPr>
                      <a:t>37 092,7 тис </a:t>
                    </a:r>
                    <a:r>
                      <a:rPr lang="ru-RU" b="1" baseline="0" dirty="0">
                        <a:solidFill>
                          <a:schemeClr val="tx1"/>
                        </a:solidFill>
                        <a:latin typeface="Book Antiqua" panose="02040602050305030304" pitchFamily="18" charset="0"/>
                      </a:rPr>
                      <a:t>грн </a:t>
                    </a:r>
                  </a:p>
                  <a:p>
                    <a:pPr>
                      <a:defRPr b="1">
                        <a:solidFill>
                          <a:schemeClr val="tx1"/>
                        </a:solidFill>
                        <a:latin typeface="Book Antiqua" panose="02040602050305030304" pitchFamily="18" charset="0"/>
                      </a:defRPr>
                    </a:pPr>
                    <a:fld id="{DCA1535B-9624-425C-BE36-1E254E95F02B}" type="CATEGORYNAME">
                      <a:rPr lang="ru-RU" b="1" baseline="0" smtClean="0">
                        <a:solidFill>
                          <a:schemeClr val="tx1"/>
                        </a:solidFill>
                        <a:latin typeface="Book Antiqua" panose="02040602050305030304" pitchFamily="18" charset="0"/>
                      </a:rPr>
                      <a:pPr>
                        <a:defRPr b="1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defRPr>
                      </a:pPr>
                      <a:t>[ИМЯ КАТЕГОРИИ]</a:t>
                    </a:fld>
                    <a:r>
                      <a:rPr lang="ru-RU" b="1" baseline="0" dirty="0">
                        <a:solidFill>
                          <a:schemeClr val="tx1"/>
                        </a:solidFill>
                        <a:latin typeface="Book Antiqua" panose="02040602050305030304" pitchFamily="18" charset="0"/>
                      </a:rPr>
                      <a:t>
</a:t>
                    </a:r>
                    <a:fld id="{12D2636D-CC71-44E6-8C38-74CC3C6DBFCA}" type="PERCENTAGE">
                      <a:rPr lang="ru-RU" b="1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</a:rPr>
                      <a:pPr>
                        <a:defRPr b="1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defRPr>
                      </a:pPr>
                      <a:t>[ПРОЦЕНТ]</a:t>
                    </a:fld>
                    <a:endParaRPr lang="ru-RU" b="1" baseline="0" dirty="0">
                      <a:solidFill>
                        <a:schemeClr val="tx1"/>
                      </a:solidFill>
                      <a:latin typeface="Book Antiqua" panose="02040602050305030304" pitchFamily="18" charset="0"/>
                    </a:endParaRPr>
                  </a:p>
                </c:rich>
              </c:tx>
              <c:spPr>
                <a:solidFill>
                  <a:srgbClr val="052F61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>
                  <a:softEdge rad="0"/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/>
                      </a:solidFill>
                      <a:latin typeface="Book Antiqua" panose="02040602050305030304" pitchFamily="18" charset="0"/>
                      <a:ea typeface="+mn-ea"/>
                      <a:cs typeface="+mn-cs"/>
                    </a:defRPr>
                  </a:pPr>
                  <a:endParaRPr lang="uk-UA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BC9B-40C2-ADB6-A03DBF5266EF}"/>
                </c:ext>
              </c:extLst>
            </c:dLbl>
            <c:dLbl>
              <c:idx val="1"/>
              <c:layout>
                <c:manualLayout>
                  <c:x val="-0.17310319429528406"/>
                  <c:y val="-0.10818828931096457"/>
                </c:manualLayout>
              </c:layout>
              <c:tx>
                <c:rich>
                  <a:bodyPr rot="0" spcFirstLastPara="1" vertOverflow="clip" horzOverflow="clip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97" b="1" i="0" u="none" strike="noStrike" kern="1200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  <a:ea typeface="+mn-ea"/>
                        <a:cs typeface="+mn-cs"/>
                      </a:defRPr>
                    </a:pPr>
                    <a:r>
                      <a:rPr lang="ru-RU" b="1" baseline="0" dirty="0" smtClean="0">
                        <a:solidFill>
                          <a:schemeClr val="tx1"/>
                        </a:solidFill>
                        <a:latin typeface="Book Antiqua" panose="02040602050305030304" pitchFamily="18" charset="0"/>
                      </a:rPr>
                      <a:t>18 069,6 тис </a:t>
                    </a:r>
                    <a:r>
                      <a:rPr lang="ru-RU" b="1" baseline="0" dirty="0">
                        <a:solidFill>
                          <a:schemeClr val="tx1"/>
                        </a:solidFill>
                        <a:latin typeface="Book Antiqua" panose="02040602050305030304" pitchFamily="18" charset="0"/>
                      </a:rPr>
                      <a:t>грн</a:t>
                    </a:r>
                  </a:p>
                  <a:p>
                    <a:pPr>
                      <a:defRPr b="1">
                        <a:solidFill>
                          <a:schemeClr val="tx1"/>
                        </a:solidFill>
                        <a:latin typeface="Book Antiqua" panose="02040602050305030304" pitchFamily="18" charset="0"/>
                      </a:defRPr>
                    </a:pPr>
                    <a:fld id="{112E7EE8-FA05-4991-A995-7A2887E4B22D}" type="CATEGORYNAME">
                      <a:rPr lang="ru-RU" b="1" baseline="0" smtClean="0">
                        <a:solidFill>
                          <a:schemeClr val="tx1"/>
                        </a:solidFill>
                        <a:latin typeface="Book Antiqua" panose="02040602050305030304" pitchFamily="18" charset="0"/>
                      </a:rPr>
                      <a:pPr>
                        <a:defRPr b="1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defRPr>
                      </a:pPr>
                      <a:t>[ИМЯ КАТЕГОРИИ]</a:t>
                    </a:fld>
                    <a:r>
                      <a:rPr lang="ru-RU" b="1" baseline="0" dirty="0">
                        <a:solidFill>
                          <a:schemeClr val="tx1"/>
                        </a:solidFill>
                        <a:latin typeface="Book Antiqua" panose="02040602050305030304" pitchFamily="18" charset="0"/>
                      </a:rPr>
                      <a:t>
</a:t>
                    </a:r>
                    <a:r>
                      <a:rPr lang="ru-RU" b="1" baseline="0" dirty="0" smtClean="0">
                        <a:solidFill>
                          <a:schemeClr val="tx1"/>
                        </a:solidFill>
                        <a:latin typeface="Book Antiqua" panose="02040602050305030304" pitchFamily="18" charset="0"/>
                      </a:rPr>
                      <a:t>48%</a:t>
                    </a:r>
                  </a:p>
                </c:rich>
              </c:tx>
              <c:spPr>
                <a:solidFill>
                  <a:srgbClr val="A50E82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>
                  <a:softEdge rad="0"/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/>
                      </a:solidFill>
                      <a:latin typeface="Book Antiqua" panose="02040602050305030304" pitchFamily="18" charset="0"/>
                      <a:ea typeface="+mn-ea"/>
                      <a:cs typeface="+mn-cs"/>
                    </a:defRPr>
                  </a:pPr>
                  <a:endParaRPr lang="uk-UA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6-BC9B-40C2-ADB6-A03DBF5266EF}"/>
                </c:ext>
              </c:extLst>
            </c:dLbl>
            <c:dLbl>
              <c:idx val="2"/>
              <c:layout>
                <c:manualLayout>
                  <c:x val="-2.4072042406810781E-2"/>
                  <c:y val="-6.2515938696081894E-2"/>
                </c:manualLayout>
              </c:layout>
              <c:tx>
                <c:rich>
                  <a:bodyPr rot="0" spcFirstLastPara="1" vertOverflow="clip" horzOverflow="clip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97" b="1" i="0" u="none" strike="noStrike" kern="1200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  <a:ea typeface="+mn-ea"/>
                        <a:cs typeface="+mn-cs"/>
                      </a:defRPr>
                    </a:pPr>
                    <a:r>
                      <a:rPr lang="ru-RU" b="1" dirty="0" smtClean="0">
                        <a:latin typeface="Book Antiqua" panose="02040602050305030304" pitchFamily="18" charset="0"/>
                      </a:rPr>
                      <a:t>24 530,2 тис </a:t>
                    </a:r>
                    <a:r>
                      <a:rPr lang="ru-RU" b="1" dirty="0">
                        <a:latin typeface="Book Antiqua" panose="02040602050305030304" pitchFamily="18" charset="0"/>
                      </a:rPr>
                      <a:t>грн </a:t>
                    </a:r>
                  </a:p>
                  <a:p>
                    <a:pPr>
                      <a:defRPr b="1">
                        <a:solidFill>
                          <a:schemeClr val="tx1"/>
                        </a:solidFill>
                        <a:latin typeface="Book Antiqua" panose="02040602050305030304" pitchFamily="18" charset="0"/>
                      </a:defRPr>
                    </a:pPr>
                    <a:fld id="{951C721D-B083-42D4-B7DD-3BFECAA93FA0}" type="CATEGORYNAME">
                      <a:rPr lang="ru-RU" b="1" smtClean="0">
                        <a:latin typeface="Book Antiqua" panose="02040602050305030304" pitchFamily="18" charset="0"/>
                      </a:rPr>
                      <a:pPr>
                        <a:defRPr b="1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defRPr>
                      </a:pPr>
                      <a:t>[ИМЯ КАТЕГОРИИ]</a:t>
                    </a:fld>
                    <a:r>
                      <a:rPr lang="ru-RU" b="1" baseline="0" dirty="0">
                        <a:latin typeface="Book Antiqua" panose="02040602050305030304" pitchFamily="18" charset="0"/>
                      </a:rPr>
                      <a:t>
</a:t>
                    </a:r>
                    <a:r>
                      <a:rPr lang="ru-RU" b="1" baseline="0" dirty="0" smtClean="0">
                        <a:latin typeface="Book Antiqua" panose="02040602050305030304" pitchFamily="18" charset="0"/>
                      </a:rPr>
                      <a:t>6%</a:t>
                    </a:r>
                  </a:p>
                </c:rich>
              </c:tx>
              <c:spPr>
                <a:solidFill>
                  <a:srgbClr val="14967C">
                    <a:lumMod val="75000"/>
                  </a:srgbClr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>
                  <a:softEdge rad="0"/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/>
                      </a:solidFill>
                      <a:latin typeface="Book Antiqua" panose="02040602050305030304" pitchFamily="18" charset="0"/>
                      <a:ea typeface="+mn-ea"/>
                      <a:cs typeface="+mn-cs"/>
                    </a:defRPr>
                  </a:pPr>
                  <a:endParaRPr lang="uk-UA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BC9B-40C2-ADB6-A03DBF5266EF}"/>
                </c:ext>
              </c:extLst>
            </c:dLbl>
            <c:dLbl>
              <c:idx val="3"/>
              <c:layout>
                <c:manualLayout>
                  <c:x val="3.2660980055713973E-3"/>
                  <c:y val="-0.21123994582066771"/>
                </c:manualLayout>
              </c:layout>
              <c:tx>
                <c:rich>
                  <a:bodyPr rot="0" spcFirstLastPara="1" vertOverflow="clip" horzOverflow="clip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97" b="1" i="0" u="none" strike="noStrike" kern="1200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  <a:ea typeface="+mn-ea"/>
                        <a:cs typeface="+mn-cs"/>
                      </a:defRPr>
                    </a:pPr>
                    <a:r>
                      <a:rPr lang="ru-RU" b="1" dirty="0" smtClean="0">
                        <a:latin typeface="Book Antiqua" panose="02040602050305030304" pitchFamily="18" charset="0"/>
                      </a:rPr>
                      <a:t>15 638,9 тис </a:t>
                    </a:r>
                    <a:r>
                      <a:rPr lang="ru-RU" b="1" dirty="0">
                        <a:latin typeface="Book Antiqua" panose="02040602050305030304" pitchFamily="18" charset="0"/>
                      </a:rPr>
                      <a:t>грн </a:t>
                    </a:r>
                  </a:p>
                  <a:p>
                    <a:pPr>
                      <a:defRPr b="1">
                        <a:solidFill>
                          <a:schemeClr val="tx1"/>
                        </a:solidFill>
                        <a:latin typeface="Book Antiqua" panose="02040602050305030304" pitchFamily="18" charset="0"/>
                      </a:defRPr>
                    </a:pPr>
                    <a:fld id="{29ADD24D-7E71-46A1-BD5A-FBBD9F606A60}" type="CATEGORYNAME">
                      <a:rPr lang="ru-RU" b="1" smtClean="0">
                        <a:latin typeface="Book Antiqua" panose="02040602050305030304" pitchFamily="18" charset="0"/>
                      </a:rPr>
                      <a:pPr>
                        <a:defRPr b="1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defRPr>
                      </a:pPr>
                      <a:t>[ИМЯ КАТЕГОРИИ]</a:t>
                    </a:fld>
                    <a:r>
                      <a:rPr lang="ru-RU" b="1" baseline="0" dirty="0">
                        <a:latin typeface="Book Antiqua" panose="02040602050305030304" pitchFamily="18" charset="0"/>
                      </a:rPr>
                      <a:t>
</a:t>
                    </a:r>
                    <a:r>
                      <a:rPr lang="ru-RU" b="1" baseline="0" dirty="0" smtClean="0">
                        <a:latin typeface="Book Antiqua" panose="02040602050305030304" pitchFamily="18" charset="0"/>
                      </a:rPr>
                      <a:t>4%</a:t>
                    </a:r>
                  </a:p>
                </c:rich>
              </c:tx>
              <c:spPr>
                <a:solidFill>
                  <a:srgbClr val="6A9E1F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>
                  <a:softEdge rad="0"/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/>
                      </a:solidFill>
                      <a:latin typeface="Book Antiqua" panose="02040602050305030304" pitchFamily="18" charset="0"/>
                      <a:ea typeface="+mn-ea"/>
                      <a:cs typeface="+mn-cs"/>
                    </a:defRPr>
                  </a:pPr>
                  <a:endParaRPr lang="uk-UA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BC9B-40C2-ADB6-A03DBF5266EF}"/>
                </c:ext>
              </c:extLst>
            </c:dLbl>
            <c:dLbl>
              <c:idx val="4"/>
              <c:layout>
                <c:manualLayout>
                  <c:x val="0.16330490027856981"/>
                  <c:y val="-0.15849176570936918"/>
                </c:manualLayout>
              </c:layout>
              <c:tx>
                <c:rich>
                  <a:bodyPr rot="0" spcFirstLastPara="1" vertOverflow="clip" horzOverflow="clip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97" b="1" i="0" u="none" strike="noStrike" kern="1200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  <a:ea typeface="+mn-ea"/>
                        <a:cs typeface="+mn-cs"/>
                      </a:defRPr>
                    </a:pPr>
                    <a:r>
                      <a:rPr lang="ru-RU" b="1" dirty="0" smtClean="0">
                        <a:latin typeface="Book Antiqua" panose="02040602050305030304" pitchFamily="18" charset="0"/>
                      </a:rPr>
                      <a:t>11 421,4 тис </a:t>
                    </a:r>
                    <a:r>
                      <a:rPr lang="ru-RU" b="1" dirty="0">
                        <a:latin typeface="Book Antiqua" panose="02040602050305030304" pitchFamily="18" charset="0"/>
                      </a:rPr>
                      <a:t>грн </a:t>
                    </a:r>
                  </a:p>
                  <a:p>
                    <a:pPr>
                      <a:defRPr b="1">
                        <a:solidFill>
                          <a:schemeClr val="tx1"/>
                        </a:solidFill>
                        <a:latin typeface="Book Antiqua" panose="02040602050305030304" pitchFamily="18" charset="0"/>
                      </a:defRPr>
                    </a:pPr>
                    <a:fld id="{622A1B4B-5E0F-4E27-82D6-036EA1824692}" type="CATEGORYNAME">
                      <a:rPr lang="ru-RU" b="1" smtClean="0">
                        <a:latin typeface="Book Antiqua" panose="02040602050305030304" pitchFamily="18" charset="0"/>
                      </a:rPr>
                      <a:pPr>
                        <a:defRPr b="1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defRPr>
                      </a:pPr>
                      <a:t>[ИМЯ КАТЕГОРИИ]</a:t>
                    </a:fld>
                    <a:r>
                      <a:rPr lang="ru-RU" b="1" baseline="0" dirty="0">
                        <a:latin typeface="Book Antiqua" panose="02040602050305030304" pitchFamily="18" charset="0"/>
                      </a:rPr>
                      <a:t>
3%</a:t>
                    </a:r>
                  </a:p>
                </c:rich>
              </c:tx>
              <c:spPr>
                <a:solidFill>
                  <a:srgbClr val="E87D37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>
                  <a:softEdge rad="0"/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/>
                      </a:solidFill>
                      <a:latin typeface="Book Antiqua" panose="02040602050305030304" pitchFamily="18" charset="0"/>
                      <a:ea typeface="+mn-ea"/>
                      <a:cs typeface="+mn-cs"/>
                    </a:defRPr>
                  </a:pPr>
                  <a:endParaRPr lang="uk-UA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BC9B-40C2-ADB6-A03DBF5266EF}"/>
                </c:ext>
              </c:extLst>
            </c:dLbl>
            <c:dLbl>
              <c:idx val="5"/>
              <c:layout>
                <c:manualLayout>
                  <c:x val="0.29547771441033299"/>
                  <c:y val="-4.4206217138192276E-2"/>
                </c:manualLayout>
              </c:layout>
              <c:tx>
                <c:rich>
                  <a:bodyPr rot="0" spcFirstLastPara="1" vertOverflow="clip" horzOverflow="clip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97" b="1" i="0" u="none" strike="noStrike" kern="1200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  <a:ea typeface="+mn-ea"/>
                        <a:cs typeface="+mn-cs"/>
                      </a:defRPr>
                    </a:pPr>
                    <a:r>
                      <a:rPr lang="ru-RU" b="1" baseline="0" dirty="0" smtClean="0">
                        <a:solidFill>
                          <a:schemeClr val="tx1"/>
                        </a:solidFill>
                        <a:latin typeface="Book Antiqua" panose="02040602050305030304" pitchFamily="18" charset="0"/>
                      </a:rPr>
                      <a:t>38 260,8 тис </a:t>
                    </a:r>
                    <a:r>
                      <a:rPr lang="ru-RU" b="1" baseline="0" dirty="0">
                        <a:solidFill>
                          <a:schemeClr val="tx1"/>
                        </a:solidFill>
                        <a:latin typeface="Book Antiqua" panose="02040602050305030304" pitchFamily="18" charset="0"/>
                      </a:rPr>
                      <a:t>грн</a:t>
                    </a:r>
                  </a:p>
                  <a:p>
                    <a:pPr>
                      <a:defRPr b="1">
                        <a:solidFill>
                          <a:schemeClr val="tx1"/>
                        </a:solidFill>
                        <a:latin typeface="Book Antiqua" panose="02040602050305030304" pitchFamily="18" charset="0"/>
                      </a:defRPr>
                    </a:pPr>
                    <a:fld id="{B6846412-06E9-4F26-B389-C2C4B76A94E3}" type="CATEGORYNAME">
                      <a:rPr lang="ru-RU" b="1" baseline="0" smtClean="0">
                        <a:solidFill>
                          <a:schemeClr val="tx1"/>
                        </a:solidFill>
                        <a:latin typeface="Book Antiqua" panose="02040602050305030304" pitchFamily="18" charset="0"/>
                      </a:rPr>
                      <a:pPr>
                        <a:defRPr b="1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defRPr>
                      </a:pPr>
                      <a:t>[ИМЯ КАТЕГОРИИ]</a:t>
                    </a:fld>
                    <a:r>
                      <a:rPr lang="ru-RU" b="1" baseline="0" dirty="0">
                        <a:solidFill>
                          <a:schemeClr val="tx1"/>
                        </a:solidFill>
                        <a:latin typeface="Book Antiqua" panose="02040602050305030304" pitchFamily="18" charset="0"/>
                      </a:rPr>
                      <a:t>
</a:t>
                    </a:r>
                    <a:fld id="{63CFC8C2-6470-45BC-8F4A-BB9A1CE33AAA}" type="PERCENTAGE">
                      <a:rPr lang="ru-RU" b="1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</a:rPr>
                      <a:pPr>
                        <a:defRPr b="1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defRPr>
                      </a:pPr>
                      <a:t>[ПРОЦЕНТ]</a:t>
                    </a:fld>
                    <a:endParaRPr lang="ru-RU" b="1" baseline="0" dirty="0">
                      <a:solidFill>
                        <a:schemeClr val="tx1"/>
                      </a:solidFill>
                      <a:latin typeface="Book Antiqua" panose="02040602050305030304" pitchFamily="18" charset="0"/>
                    </a:endParaRPr>
                  </a:p>
                </c:rich>
              </c:tx>
              <c:spPr>
                <a:solidFill>
                  <a:srgbClr val="C62324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>
                  <a:softEdge rad="0"/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/>
                      </a:solidFill>
                      <a:latin typeface="Book Antiqua" panose="02040602050305030304" pitchFamily="18" charset="0"/>
                      <a:ea typeface="+mn-ea"/>
                      <a:cs typeface="+mn-cs"/>
                    </a:defRPr>
                  </a:pPr>
                  <a:endParaRPr lang="uk-UA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BC9B-40C2-ADB6-A03DBF5266EF}"/>
                </c:ext>
              </c:extLst>
            </c:dLbl>
            <c:dLbl>
              <c:idx val="6"/>
              <c:layout>
                <c:manualLayout>
                  <c:x val="6.65560050940842E-2"/>
                  <c:y val="-2.9924420447713575E-2"/>
                </c:manualLayout>
              </c:layout>
              <c:tx>
                <c:rich>
                  <a:bodyPr rot="0" spcFirstLastPara="1" vertOverflow="clip" horzOverflow="clip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97" b="1" i="0" u="none" strike="noStrike" kern="1200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  <a:ea typeface="+mn-ea"/>
                        <a:cs typeface="+mn-cs"/>
                      </a:defRPr>
                    </a:pPr>
                    <a:r>
                      <a:rPr lang="uk-UA" b="1" baseline="0" dirty="0" smtClean="0">
                        <a:solidFill>
                          <a:schemeClr val="tx1"/>
                        </a:solidFill>
                        <a:latin typeface="Book Antiqua" panose="02040602050305030304" pitchFamily="18" charset="0"/>
                      </a:rPr>
                      <a:t>71 769,2 тис </a:t>
                    </a:r>
                    <a:r>
                      <a:rPr lang="uk-UA" b="1" baseline="0" dirty="0">
                        <a:solidFill>
                          <a:schemeClr val="tx1"/>
                        </a:solidFill>
                        <a:latin typeface="Book Antiqua" panose="02040602050305030304" pitchFamily="18" charset="0"/>
                      </a:rPr>
                      <a:t>грн </a:t>
                    </a:r>
                  </a:p>
                  <a:p>
                    <a:pPr>
                      <a:defRPr b="1">
                        <a:solidFill>
                          <a:schemeClr val="tx1"/>
                        </a:solidFill>
                        <a:latin typeface="Book Antiqua" panose="02040602050305030304" pitchFamily="18" charset="0"/>
                      </a:defRPr>
                    </a:pPr>
                    <a:fld id="{F263EF88-0327-47F1-9873-4B94E329C941}" type="CATEGORYNAME">
                      <a:rPr lang="en-US" b="1" baseline="0" smtClean="0">
                        <a:solidFill>
                          <a:schemeClr val="tx1"/>
                        </a:solidFill>
                        <a:latin typeface="Book Antiqua" panose="02040602050305030304" pitchFamily="18" charset="0"/>
                      </a:rPr>
                      <a:pPr>
                        <a:defRPr b="1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defRPr>
                      </a:pPr>
                      <a:t>[ИМЯ КАТЕГОРИИ]</a:t>
                    </a:fld>
                    <a:r>
                      <a:rPr lang="en-US" b="1" baseline="0" dirty="0">
                        <a:solidFill>
                          <a:schemeClr val="tx1"/>
                        </a:solidFill>
                        <a:latin typeface="Book Antiqua" panose="02040602050305030304" pitchFamily="18" charset="0"/>
                      </a:rPr>
                      <a:t>
</a:t>
                    </a:r>
                    <a:fld id="{ABA803A5-212D-4427-92FC-22BE0B7DF23C}" type="PERCENTAGE">
                      <a:rPr lang="en-US" b="1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</a:rPr>
                      <a:pPr>
                        <a:defRPr b="1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defRPr>
                      </a:pPr>
                      <a:t>[ПРОЦЕНТ]</a:t>
                    </a:fld>
                    <a:endParaRPr lang="en-US" b="1" baseline="0" dirty="0">
                      <a:solidFill>
                        <a:schemeClr val="tx1"/>
                      </a:solidFill>
                      <a:latin typeface="Book Antiqua" panose="02040602050305030304" pitchFamily="18" charset="0"/>
                    </a:endParaRPr>
                  </a:p>
                </c:rich>
              </c:tx>
              <c:spPr>
                <a:solidFill>
                  <a:srgbClr val="052F61">
                    <a:lumMod val="50000"/>
                  </a:srgbClr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>
                  <a:softEdge rad="0"/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/>
                      </a:solidFill>
                      <a:latin typeface="Book Antiqua" panose="02040602050305030304" pitchFamily="18" charset="0"/>
                      <a:ea typeface="+mn-ea"/>
                      <a:cs typeface="+mn-cs"/>
                    </a:defRPr>
                  </a:pPr>
                  <a:endParaRPr lang="uk-UA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8-BC9B-40C2-ADB6-A03DBF5266EF}"/>
                </c:ext>
              </c:extLst>
            </c:dLbl>
            <c:dLbl>
              <c:idx val="7"/>
              <c:layout>
                <c:manualLayout>
                  <c:x val="5.7911068922379828E-2"/>
                  <c:y val="-2.4505706566880319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C9B-40C2-ADB6-A03DBF5266EF}"/>
                </c:ext>
              </c:extLst>
            </c:dLbl>
            <c:spPr>
              <a:solidFill>
                <a:srgbClr val="14967C">
                  <a:lumMod val="75000"/>
                </a:srgbClr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>
                <a:softEdge rad="0"/>
              </a:effectLst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Лист1!$A$2:$A$9</c:f>
              <c:strCache>
                <c:ptCount val="7"/>
                <c:pt idx="0">
                  <c:v>Державне управління</c:v>
                </c:pt>
                <c:pt idx="1">
                  <c:v>Освіта</c:v>
                </c:pt>
                <c:pt idx="2">
                  <c:v>Охорона здоров'я</c:v>
                </c:pt>
                <c:pt idx="3">
                  <c:v>Соціальний захист</c:v>
                </c:pt>
                <c:pt idx="4">
                  <c:v>Культура та спорт</c:v>
                </c:pt>
                <c:pt idx="5">
                  <c:v>Житлово-комунальне господарство</c:v>
                </c:pt>
                <c:pt idx="6">
                  <c:v>Економічна та інша діяльність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37092.699999999997</c:v>
                </c:pt>
                <c:pt idx="1">
                  <c:v>184069.6</c:v>
                </c:pt>
                <c:pt idx="2">
                  <c:v>24530.2</c:v>
                </c:pt>
                <c:pt idx="3">
                  <c:v>15638.9</c:v>
                </c:pt>
                <c:pt idx="4">
                  <c:v>11421.4</c:v>
                </c:pt>
                <c:pt idx="5">
                  <c:v>38260.800000000003</c:v>
                </c:pt>
                <c:pt idx="6">
                  <c:v>71769.2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C9B-40C2-ADB6-A03DBF5266EF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Столбец2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1-FE78-4051-A4E6-A9C454957F87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3-FE78-4051-A4E6-A9C454957F87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5-FE78-4051-A4E6-A9C454957F87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7-FE78-4051-A4E6-A9C454957F87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9-FE78-4051-A4E6-A9C454957F87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B-FE78-4051-A4E6-A9C454957F87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D-FE78-4051-A4E6-A9C454957F87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F-FE78-4051-A4E6-A9C454957F87}"/>
              </c:ext>
            </c:extLst>
          </c:dPt>
          <c:dLbls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Лист1!$A$2:$A$9</c:f>
              <c:strCache>
                <c:ptCount val="7"/>
                <c:pt idx="0">
                  <c:v>Державне управління</c:v>
                </c:pt>
                <c:pt idx="1">
                  <c:v>Освіта</c:v>
                </c:pt>
                <c:pt idx="2">
                  <c:v>Охорона здоров'я</c:v>
                </c:pt>
                <c:pt idx="3">
                  <c:v>Соціальний захист</c:v>
                </c:pt>
                <c:pt idx="4">
                  <c:v>Культура та спорт</c:v>
                </c:pt>
                <c:pt idx="5">
                  <c:v>Житлово-комунальне господарство</c:v>
                </c:pt>
                <c:pt idx="6">
                  <c:v>Економічна та інша діяльність</c:v>
                </c:pt>
              </c:strCache>
            </c:strRef>
          </c:cat>
          <c:val>
            <c:numRef>
              <c:f>Лист1!$C$2:$C$9</c:f>
              <c:numCache>
                <c:formatCode>General</c:formatCode>
                <c:ptCount val="8"/>
              </c:numCache>
            </c:numRef>
          </c:val>
          <c:extLst>
            <c:ext xmlns:c16="http://schemas.microsoft.com/office/drawing/2014/chart" uri="{C3380CC4-5D6E-409C-BE32-E72D297353CC}">
              <c16:uniqueId val="{00000001-BC9B-40C2-ADB6-A03DBF5266E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uk-UA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38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3.253082072607176E-2"/>
          <c:y val="0.14452838573491833"/>
          <c:w val="0.91079216634331728"/>
          <c:h val="0.8146841091730548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explosion val="46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ADCA-4B7B-B9CF-C300633D393A}"/>
              </c:ext>
            </c:extLst>
          </c:dPt>
          <c:dPt>
            <c:idx val="1"/>
            <c:bubble3D val="0"/>
            <c:explosion val="1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ADCA-4B7B-B9CF-C300633D393A}"/>
              </c:ext>
            </c:extLst>
          </c:dPt>
          <c:dPt>
            <c:idx val="2"/>
            <c:bubble3D val="0"/>
            <c:explosion val="25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ADCA-4B7B-B9CF-C300633D393A}"/>
              </c:ext>
            </c:extLst>
          </c:dPt>
          <c:dPt>
            <c:idx val="3"/>
            <c:bubble3D val="0"/>
            <c:explosion val="23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ADCA-4B7B-B9CF-C300633D393A}"/>
              </c:ext>
            </c:extLst>
          </c:dPt>
          <c:dPt>
            <c:idx val="4"/>
            <c:bubble3D val="0"/>
            <c:explosion val="9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0B41-4BCF-AE0C-002BF07EAAB3}"/>
              </c:ext>
            </c:extLst>
          </c:dPt>
          <c:dLbls>
            <c:dLbl>
              <c:idx val="0"/>
              <c:layout>
                <c:manualLayout>
                  <c:x val="-0.22754645718887065"/>
                  <c:y val="-2.3004666148205753E-2"/>
                </c:manualLayout>
              </c:layout>
              <c:tx>
                <c:rich>
                  <a:bodyPr rot="0" spcFirstLastPara="1" vertOverflow="clip" horzOverflow="clip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97" b="1" i="0" u="none" strike="noStrike" kern="1200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  <a:ea typeface="+mn-ea"/>
                        <a:cs typeface="+mn-cs"/>
                      </a:defRPr>
                    </a:pPr>
                    <a:r>
                      <a:rPr lang="ru-RU" b="1" dirty="0" smtClean="0">
                        <a:latin typeface="Book Antiqua" panose="02040602050305030304" pitchFamily="18" charset="0"/>
                      </a:rPr>
                      <a:t>156 885,0  тис </a:t>
                    </a:r>
                    <a:r>
                      <a:rPr lang="ru-RU" b="1" dirty="0">
                        <a:latin typeface="Book Antiqua" panose="02040602050305030304" pitchFamily="18" charset="0"/>
                      </a:rPr>
                      <a:t>грн                       </a:t>
                    </a:r>
                    <a:fld id="{C7E9CF3B-E7A9-4B26-AFEA-3BBD241A4D91}" type="CATEGORYNAME">
                      <a:rPr lang="ru-RU" b="1" smtClean="0">
                        <a:latin typeface="Book Antiqua" panose="02040602050305030304" pitchFamily="18" charset="0"/>
                      </a:rPr>
                      <a:pPr>
                        <a:defRPr sz="1197" b="1" i="0" u="none" strike="noStrike" kern="1200" baseline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  <a:ea typeface="+mn-ea"/>
                          <a:cs typeface="+mn-cs"/>
                        </a:defRPr>
                      </a:pPr>
                      <a:t>[ИМЯ КАТЕГОРИИ]</a:t>
                    </a:fld>
                    <a:r>
                      <a:rPr lang="ru-RU" b="1" baseline="0" dirty="0">
                        <a:latin typeface="Book Antiqua" panose="02040602050305030304" pitchFamily="18" charset="0"/>
                      </a:rPr>
                      <a:t>
</a:t>
                    </a:r>
                    <a:fld id="{F2C78B47-A876-40B8-8896-14E270465A3D}" type="PERCENTAGE">
                      <a:rPr lang="ru-RU" b="1" baseline="0">
                        <a:latin typeface="Book Antiqua" panose="02040602050305030304" pitchFamily="18" charset="0"/>
                      </a:rPr>
                      <a:pPr>
                        <a:defRPr sz="1197" b="1" i="0" u="none" strike="noStrike" kern="1200" baseline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  <a:ea typeface="+mn-ea"/>
                          <a:cs typeface="+mn-cs"/>
                        </a:defRPr>
                      </a:pPr>
                      <a:t>[ПРОЦЕНТ]</a:t>
                    </a:fld>
                    <a:endParaRPr lang="ru-RU" b="1" baseline="0" dirty="0">
                      <a:latin typeface="Book Antiqua" panose="02040602050305030304" pitchFamily="18" charset="0"/>
                    </a:endParaRPr>
                  </a:p>
                </c:rich>
              </c:tx>
              <c:spPr>
                <a:solidFill>
                  <a:srgbClr val="052F61"/>
                </a:solidFill>
                <a:ln w="12700" cap="rnd" cmpd="sng" algn="ctr">
                  <a:solidFill>
                    <a:srgbClr val="052F61">
                      <a:shade val="50000"/>
                      <a:hueMod val="94000"/>
                    </a:srgbClr>
                  </a:solidFill>
                  <a:prstDash val="solid"/>
                </a:ln>
                <a:effectLst/>
              </c:sp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</c15:spPr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ADCA-4B7B-B9CF-C300633D393A}"/>
                </c:ext>
              </c:extLst>
            </c:dLbl>
            <c:dLbl>
              <c:idx val="1"/>
              <c:layout>
                <c:manualLayout>
                  <c:x val="-0.30172267360559568"/>
                  <c:y val="-2.7707847276228579E-2"/>
                </c:manualLayout>
              </c:layout>
              <c:tx>
                <c:rich>
                  <a:bodyPr rot="0" spcFirstLastPara="1" vertOverflow="clip" horzOverflow="clip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97" b="1" i="0" u="none" strike="noStrike" kern="1200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  <a:ea typeface="+mn-ea"/>
                        <a:cs typeface="+mn-cs"/>
                      </a:defRPr>
                    </a:pPr>
                    <a:r>
                      <a:rPr lang="ru-RU" b="1" dirty="0" smtClean="0">
                        <a:latin typeface="Book Antiqua" panose="02040602050305030304" pitchFamily="18" charset="0"/>
                      </a:rPr>
                      <a:t>23 486,9 тис грн </a:t>
                    </a:r>
                  </a:p>
                  <a:p>
                    <a:pPr>
                      <a:defRPr sz="1197" b="1" i="0" u="none" strike="noStrike" kern="1200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  <a:ea typeface="+mn-ea"/>
                        <a:cs typeface="+mn-cs"/>
                      </a:defRPr>
                    </a:pPr>
                    <a:fld id="{C3ED5E3F-64A1-4E24-81C8-F6DFF3183D6E}" type="CATEGORYNAME">
                      <a:rPr lang="ru-RU" b="1" smtClean="0">
                        <a:latin typeface="Book Antiqua" panose="02040602050305030304" pitchFamily="18" charset="0"/>
                      </a:rPr>
                      <a:pPr>
                        <a:defRPr sz="1197" b="1" i="0" u="none" strike="noStrike" kern="1200" baseline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  <a:ea typeface="+mn-ea"/>
                          <a:cs typeface="+mn-cs"/>
                        </a:defRPr>
                      </a:pPr>
                      <a:t>[ИМЯ КАТЕГОРИИ]</a:t>
                    </a:fld>
                    <a:r>
                      <a:rPr lang="ru-RU" b="1" baseline="0" dirty="0" smtClean="0">
                        <a:latin typeface="Book Antiqua" panose="02040602050305030304" pitchFamily="18" charset="0"/>
                      </a:rPr>
                      <a:t>
</a:t>
                    </a:r>
                    <a:fld id="{6E1CF7BC-EABC-4B0F-9967-A7EF03FB3A5D}" type="PERCENTAGE">
                      <a:rPr lang="ru-RU" b="1" baseline="0" smtClean="0">
                        <a:latin typeface="Book Antiqua" panose="02040602050305030304" pitchFamily="18" charset="0"/>
                      </a:rPr>
                      <a:pPr>
                        <a:defRPr sz="1197" b="1" i="0" u="none" strike="noStrike" kern="1200" baseline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  <a:ea typeface="+mn-ea"/>
                          <a:cs typeface="+mn-cs"/>
                        </a:defRPr>
                      </a:pPr>
                      <a:t>[ПРОЦЕНТ]</a:t>
                    </a:fld>
                    <a:endParaRPr lang="ru-RU" b="1" baseline="0" dirty="0" smtClean="0">
                      <a:latin typeface="Book Antiqua" panose="02040602050305030304" pitchFamily="18" charset="0"/>
                    </a:endParaRPr>
                  </a:p>
                </c:rich>
              </c:tx>
              <c:spPr>
                <a:solidFill>
                  <a:srgbClr val="A50E82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</c15:spPr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ADCA-4B7B-B9CF-C300633D393A}"/>
                </c:ext>
              </c:extLst>
            </c:dLbl>
            <c:dLbl>
              <c:idx val="2"/>
              <c:layout>
                <c:manualLayout>
                  <c:x val="-9.8677970583617533E-2"/>
                  <c:y val="-7.0975262007925047E-2"/>
                </c:manualLayout>
              </c:layout>
              <c:tx>
                <c:rich>
                  <a:bodyPr rot="0" spcFirstLastPara="1" vertOverflow="clip" horzOverflow="clip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197" b="1" i="0" u="none" strike="noStrike" kern="1200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  <a:ea typeface="+mn-ea"/>
                        <a:cs typeface="+mn-cs"/>
                      </a:defRPr>
                    </a:pPr>
                    <a:r>
                      <a:rPr lang="ru-RU" b="1" dirty="0" smtClean="0">
                        <a:latin typeface="Book Antiqua" panose="02040602050305030304" pitchFamily="18" charset="0"/>
                      </a:rPr>
                      <a:t>860,2 тис </a:t>
                    </a:r>
                    <a:r>
                      <a:rPr lang="ru-RU" b="1" dirty="0">
                        <a:latin typeface="Book Antiqua" panose="02040602050305030304" pitchFamily="18" charset="0"/>
                      </a:rPr>
                      <a:t>грн </a:t>
                    </a:r>
                  </a:p>
                  <a:p>
                    <a:pPr>
                      <a:defRPr sz="1197" b="1" i="0" u="none" strike="noStrike" kern="1200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  <a:ea typeface="+mn-ea"/>
                        <a:cs typeface="+mn-cs"/>
                      </a:defRPr>
                    </a:pPr>
                    <a:fld id="{C811F430-E843-4E32-95AA-6D95939E9558}" type="CATEGORYNAME">
                      <a:rPr lang="ru-RU" b="1" smtClean="0">
                        <a:latin typeface="Book Antiqua" panose="02040602050305030304" pitchFamily="18" charset="0"/>
                      </a:rPr>
                      <a:pPr>
                        <a:defRPr sz="1197" b="1" i="0" u="none" strike="noStrike" kern="1200" baseline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  <a:ea typeface="+mn-ea"/>
                          <a:cs typeface="+mn-cs"/>
                        </a:defRPr>
                      </a:pPr>
                      <a:t>[ИМЯ КАТЕГОРИИ]</a:t>
                    </a:fld>
                    <a:r>
                      <a:rPr lang="ru-RU" b="1" baseline="0" dirty="0">
                        <a:latin typeface="Book Antiqua" panose="02040602050305030304" pitchFamily="18" charset="0"/>
                      </a:rPr>
                      <a:t>
</a:t>
                    </a:r>
                    <a:r>
                      <a:rPr lang="ru-RU" b="1" baseline="0" dirty="0" smtClean="0">
                        <a:latin typeface="Book Antiqua" panose="02040602050305030304" pitchFamily="18" charset="0"/>
                      </a:rPr>
                      <a:t>0,5%</a:t>
                    </a:r>
                  </a:p>
                </c:rich>
              </c:tx>
              <c:spPr>
                <a:solidFill>
                  <a:srgbClr val="14967C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</c15:spPr>
                  <c15:layout>
                    <c:manualLayout>
                      <c:w val="0.13688102607515601"/>
                      <c:h val="0.15459837795800468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ADCA-4B7B-B9CF-C300633D393A}"/>
                </c:ext>
              </c:extLst>
            </c:dLbl>
            <c:dLbl>
              <c:idx val="3"/>
              <c:layout>
                <c:manualLayout>
                  <c:x val="0.1478430771236621"/>
                  <c:y val="4.3718105395696774E-2"/>
                </c:manualLayout>
              </c:layout>
              <c:tx>
                <c:rich>
                  <a:bodyPr rot="0" spcFirstLastPara="1" vertOverflow="clip" horzOverflow="clip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97" b="1" i="0" u="none" strike="noStrike" kern="1200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  <a:ea typeface="+mn-ea"/>
                        <a:cs typeface="+mn-cs"/>
                      </a:defRPr>
                    </a:pPr>
                    <a:r>
                      <a:rPr lang="ru-RU" b="1" baseline="0" dirty="0" smtClean="0">
                        <a:solidFill>
                          <a:schemeClr val="tx1"/>
                        </a:solidFill>
                        <a:latin typeface="Book Antiqua" panose="02040602050305030304" pitchFamily="18" charset="0"/>
                      </a:rPr>
                      <a:t>657,2  </a:t>
                    </a:r>
                    <a:r>
                      <a:rPr lang="ru-RU" b="1" baseline="0" dirty="0">
                        <a:solidFill>
                          <a:schemeClr val="tx1"/>
                        </a:solidFill>
                        <a:latin typeface="Book Antiqua" panose="02040602050305030304" pitchFamily="18" charset="0"/>
                      </a:rPr>
                      <a:t>тис грн   </a:t>
                    </a:r>
                  </a:p>
                  <a:p>
                    <a:pPr>
                      <a:defRPr sz="1197" b="1" i="0" u="none" strike="noStrike" kern="1200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  <a:ea typeface="+mn-ea"/>
                        <a:cs typeface="+mn-cs"/>
                      </a:defRPr>
                    </a:pPr>
                    <a:r>
                      <a:rPr lang="ru-RU" b="1" baseline="0" dirty="0" err="1">
                        <a:solidFill>
                          <a:schemeClr val="tx1"/>
                        </a:solidFill>
                        <a:latin typeface="Book Antiqua" panose="02040602050305030304" pitchFamily="18" charset="0"/>
                      </a:rPr>
                      <a:t>Капітальні</a:t>
                    </a:r>
                    <a:r>
                      <a:rPr lang="ru-RU" b="1" baseline="0" dirty="0">
                        <a:solidFill>
                          <a:schemeClr val="tx1"/>
                        </a:solidFill>
                        <a:latin typeface="Book Antiqua" panose="02040602050305030304" pitchFamily="18" charset="0"/>
                      </a:rPr>
                      <a:t> видатки</a:t>
                    </a:r>
                  </a:p>
                  <a:p>
                    <a:pPr>
                      <a:defRPr sz="1197" b="1" i="0" u="none" strike="noStrike" kern="1200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  <a:ea typeface="+mn-ea"/>
                        <a:cs typeface="+mn-cs"/>
                      </a:defRPr>
                    </a:pPr>
                    <a:r>
                      <a:rPr lang="ru-RU" dirty="0" smtClean="0"/>
                      <a:t>0,4%</a:t>
                    </a:r>
                    <a:endParaRPr lang="ru-RU" dirty="0"/>
                  </a:p>
                </c:rich>
              </c:tx>
              <c:spPr>
                <a:solidFill>
                  <a:srgbClr val="6A9E1F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</c15:spPr>
                  <c15:layout/>
                </c:ext>
                <c:ext xmlns:c16="http://schemas.microsoft.com/office/drawing/2014/chart" uri="{C3380CC4-5D6E-409C-BE32-E72D297353CC}">
                  <c16:uniqueId val="{00000007-ADCA-4B7B-B9CF-C300633D393A}"/>
                </c:ext>
              </c:extLst>
            </c:dLbl>
            <c:dLbl>
              <c:idx val="4"/>
              <c:layout>
                <c:manualLayout>
                  <c:x val="0.16896814036273278"/>
                  <c:y val="0.31109302670073696"/>
                </c:manualLayout>
              </c:layout>
              <c:tx>
                <c:rich>
                  <a:bodyPr rot="0" spcFirstLastPara="1" vertOverflow="clip" horzOverflow="clip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97" b="1" i="0" u="none" strike="noStrike" kern="1200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  <a:ea typeface="+mn-ea"/>
                        <a:cs typeface="+mn-cs"/>
                      </a:defRPr>
                    </a:pPr>
                    <a:r>
                      <a:rPr lang="ru-RU" b="1" baseline="0" dirty="0" smtClean="0">
                        <a:solidFill>
                          <a:schemeClr val="tx1"/>
                        </a:solidFill>
                        <a:latin typeface="Book Antiqua" panose="02040602050305030304" pitchFamily="18" charset="0"/>
                      </a:rPr>
                      <a:t>2 180,3 </a:t>
                    </a:r>
                    <a:r>
                      <a:rPr lang="ru-RU" b="1" baseline="0" dirty="0">
                        <a:solidFill>
                          <a:schemeClr val="tx1"/>
                        </a:solidFill>
                        <a:latin typeface="Book Antiqua" panose="02040602050305030304" pitchFamily="18" charset="0"/>
                      </a:rPr>
                      <a:t>тис грн     </a:t>
                    </a:r>
                  </a:p>
                  <a:p>
                    <a:pPr>
                      <a:defRPr sz="1197" b="1" i="0" u="none" strike="noStrike" kern="1200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  <a:ea typeface="+mn-ea"/>
                        <a:cs typeface="+mn-cs"/>
                      </a:defRPr>
                    </a:pPr>
                    <a:r>
                      <a:rPr lang="ru-RU" b="1" baseline="0" dirty="0" err="1">
                        <a:solidFill>
                          <a:schemeClr val="tx1"/>
                        </a:solidFill>
                        <a:latin typeface="Book Antiqua" panose="02040602050305030304" pitchFamily="18" charset="0"/>
                      </a:rPr>
                      <a:t>Інші</a:t>
                    </a:r>
                    <a:r>
                      <a:rPr lang="ru-RU" b="1" baseline="0" dirty="0">
                        <a:solidFill>
                          <a:schemeClr val="tx1"/>
                        </a:solidFill>
                        <a:latin typeface="Book Antiqua" panose="02040602050305030304" pitchFamily="18" charset="0"/>
                      </a:rPr>
                      <a:t> видатки</a:t>
                    </a:r>
                  </a:p>
                  <a:p>
                    <a:pPr>
                      <a:defRPr sz="1197" b="1" i="0" u="none" strike="noStrike" kern="1200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  <a:ea typeface="+mn-ea"/>
                        <a:cs typeface="+mn-cs"/>
                      </a:defRPr>
                    </a:pPr>
                    <a:r>
                      <a:rPr lang="ru-RU" b="1" baseline="0" dirty="0" smtClean="0">
                        <a:solidFill>
                          <a:schemeClr val="tx1"/>
                        </a:solidFill>
                        <a:latin typeface="Book Antiqua" panose="02040602050305030304" pitchFamily="18" charset="0"/>
                      </a:rPr>
                      <a:t>1,1%</a:t>
                    </a:r>
                    <a:endParaRPr lang="ru-RU" dirty="0"/>
                  </a:p>
                </c:rich>
              </c:tx>
              <c:spPr>
                <a:solidFill>
                  <a:srgbClr val="E87D37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</c15:spPr>
                  <c15:layout/>
                </c:ext>
                <c:ext xmlns:c16="http://schemas.microsoft.com/office/drawing/2014/chart" uri="{C3380CC4-5D6E-409C-BE32-E72D297353CC}">
                  <c16:uniqueId val="{00000009-0B41-4BCF-AE0C-002BF07EAAB3}"/>
                </c:ext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</c:ext>
            </c:extLst>
          </c:dLbls>
          <c:cat>
            <c:strRef>
              <c:f>Лист1!$A$2:$A$6</c:f>
              <c:strCache>
                <c:ptCount val="5"/>
                <c:pt idx="0">
                  <c:v>Оплата праці і нарахування на заробітну плату</c:v>
                </c:pt>
                <c:pt idx="1">
                  <c:v>Енергоносії</c:v>
                </c:pt>
                <c:pt idx="2">
                  <c:v>Продукти харчування</c:v>
                </c:pt>
                <c:pt idx="3">
                  <c:v>Капітальні видатки</c:v>
                </c:pt>
                <c:pt idx="4">
                  <c:v>Інші видатки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156885</c:v>
                </c:pt>
                <c:pt idx="1">
                  <c:v>23486.9</c:v>
                </c:pt>
                <c:pt idx="2">
                  <c:v>860.2</c:v>
                </c:pt>
                <c:pt idx="3">
                  <c:v>657.2</c:v>
                </c:pt>
                <c:pt idx="4">
                  <c:v>2180.3000000000002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43B-4E13-A7F7-38FCD2BB7D6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uk-UA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20"/>
      <c:rotY val="50"/>
      <c:depthPercent val="100"/>
      <c:rAngAx val="0"/>
      <c:perspective val="4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5.1694447743354188E-2"/>
          <c:y val="7.4983360886274344E-2"/>
          <c:w val="0.94830555225664581"/>
          <c:h val="0.9205759638161896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4"/>
          <c:dPt>
            <c:idx val="0"/>
            <c:bubble3D val="0"/>
            <c:explosion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A84E-4915-B1DD-3180776B6363}"/>
              </c:ext>
            </c:extLst>
          </c:dPt>
          <c:dPt>
            <c:idx val="1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2-A84E-4915-B1DD-3180776B6363}"/>
              </c:ext>
            </c:extLst>
          </c:dPt>
          <c:dPt>
            <c:idx val="2"/>
            <c:bubble3D val="0"/>
            <c:explosion val="3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6-A84E-4915-B1DD-3180776B6363}"/>
              </c:ext>
            </c:extLst>
          </c:dPt>
          <c:dPt>
            <c:idx val="3"/>
            <c:bubble3D val="0"/>
            <c:explosion val="38"/>
            <c:spPr>
              <a:solidFill>
                <a:schemeClr val="accent6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A84E-4915-B1DD-3180776B6363}"/>
              </c:ext>
            </c:extLst>
          </c:dPt>
          <c:dPt>
            <c:idx val="4"/>
            <c:bubble3D val="0"/>
            <c:explosion val="25"/>
            <c:spPr>
              <a:solidFill>
                <a:schemeClr val="accent5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4-A84E-4915-B1DD-3180776B6363}"/>
              </c:ext>
            </c:extLst>
          </c:dPt>
          <c:dPt>
            <c:idx val="5"/>
            <c:bubble3D val="0"/>
            <c:explosion val="32"/>
            <c:spPr>
              <a:solidFill>
                <a:schemeClr val="accent4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A84E-4915-B1DD-3180776B6363}"/>
              </c:ext>
            </c:extLst>
          </c:dPt>
          <c:dLbls>
            <c:dLbl>
              <c:idx val="0"/>
              <c:layout>
                <c:manualLayout>
                  <c:x val="-6.3857847212378707E-2"/>
                  <c:y val="0.15223894482970851"/>
                </c:manualLayout>
              </c:layout>
              <c:tx>
                <c:rich>
                  <a:bodyPr rot="0" spcFirstLastPara="1" vertOverflow="clip" horzOverflow="clip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97" b="1" i="0" u="none" strike="noStrike" kern="1200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  <a:ea typeface="+mn-ea"/>
                        <a:cs typeface="+mn-cs"/>
                      </a:defRPr>
                    </a:pPr>
                    <a:r>
                      <a:rPr lang="ru-RU" dirty="0" smtClean="0"/>
                      <a:t>11 942,8 </a:t>
                    </a:r>
                    <a:r>
                      <a:rPr lang="ru-RU" dirty="0"/>
                      <a:t>тис грн</a:t>
                    </a:r>
                  </a:p>
                  <a:p>
                    <a:pPr>
                      <a:defRPr b="1">
                        <a:solidFill>
                          <a:schemeClr val="tx1"/>
                        </a:solidFill>
                        <a:latin typeface="Book Antiqua" panose="02040602050305030304" pitchFamily="18" charset="0"/>
                      </a:defRPr>
                    </a:pPr>
                    <a:fld id="{55FC78DB-7ABE-4738-A5C1-293CEB141769}" type="CATEGORYNAME">
                      <a:rPr lang="ru-RU" baseline="0" smtClean="0"/>
                      <a:pPr>
                        <a:defRPr b="1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defRPr>
                      </a:pPr>
                      <a:t>[ИМЯ КАТЕГОРИИ]</a:t>
                    </a:fld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49%</a:t>
                    </a:r>
                  </a:p>
                </c:rich>
              </c:tx>
              <c:spPr>
                <a:solidFill>
                  <a:srgbClr val="C62324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/>
                      </a:solidFill>
                      <a:latin typeface="Book Antiqua" panose="02040602050305030304" pitchFamily="18" charset="0"/>
                      <a:ea typeface="+mn-ea"/>
                      <a:cs typeface="+mn-cs"/>
                    </a:defRPr>
                  </a:pPr>
                  <a:endParaRPr lang="uk-UA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/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1-A84E-4915-B1DD-3180776B6363}"/>
                </c:ext>
              </c:extLst>
            </c:dLbl>
            <c:dLbl>
              <c:idx val="1"/>
              <c:layout>
                <c:manualLayout>
                  <c:x val="-1.2163399469024515E-2"/>
                  <c:y val="-0.1454222756582290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8 602,1 тис </a:t>
                    </a:r>
                    <a:r>
                      <a:rPr lang="ru-RU" dirty="0"/>
                      <a:t>грн </a:t>
                    </a:r>
                    <a:fld id="{095BC09B-E8CD-4594-A6D1-4AAED94331FA}" type="CATEGORYNAME">
                      <a:rPr lang="ru-RU" smtClean="0"/>
                      <a:pPr/>
                      <a:t>[ИМЯ КАТЕГОРИИ]</a:t>
                    </a:fld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36%</a:t>
                    </a: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2-A84E-4915-B1DD-3180776B6363}"/>
                </c:ext>
              </c:extLst>
            </c:dLbl>
            <c:dLbl>
              <c:idx val="2"/>
              <c:layout>
                <c:manualLayout>
                  <c:x val="-0.27698694397940465"/>
                  <c:y val="-6.5894468657635027E-2"/>
                </c:manualLayout>
              </c:layout>
              <c:tx>
                <c:rich>
                  <a:bodyPr rot="0" spcFirstLastPara="1" vertOverflow="clip" horzOverflow="clip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97" b="1" i="0" u="none" strike="noStrike" kern="1200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  <a:ea typeface="+mn-ea"/>
                        <a:cs typeface="+mn-cs"/>
                      </a:defRPr>
                    </a:pPr>
                    <a:r>
                      <a:rPr lang="ru-RU" b="1" dirty="0" smtClean="0"/>
                      <a:t>1 300,6 </a:t>
                    </a:r>
                    <a:r>
                      <a:rPr lang="ru-RU" b="1" baseline="0" dirty="0" smtClean="0"/>
                      <a:t>тис </a:t>
                    </a:r>
                    <a:r>
                      <a:rPr lang="ru-RU" b="1" baseline="0" dirty="0"/>
                      <a:t>грн </a:t>
                    </a:r>
                    <a:fld id="{0C76D1E1-BF4F-40D7-A72C-092FD9099FCF}" type="CATEGORYNAME">
                      <a:rPr lang="ru-RU" b="1" smtClean="0"/>
                      <a:pPr>
                        <a:defRPr b="1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defRPr>
                      </a:pPr>
                      <a:t>[ИМЯ КАТЕГОРИИ]</a:t>
                    </a:fld>
                    <a:r>
                      <a:rPr lang="ru-RU" b="1" baseline="0" dirty="0"/>
                      <a:t>
</a:t>
                    </a:r>
                    <a:fld id="{F7F44456-8BBA-4378-A9F4-FFEA1D01AC9F}" type="PERCENTAGE">
                      <a:rPr lang="ru-RU" b="1" baseline="0"/>
                      <a:pPr>
                        <a:defRPr b="1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defRPr>
                      </a:pPr>
                      <a:t>[ПРОЦЕНТ]</a:t>
                    </a:fld>
                    <a:endParaRPr lang="ru-RU" b="1" baseline="0" dirty="0"/>
                  </a:p>
                </c:rich>
              </c:tx>
              <c:spPr>
                <a:solidFill>
                  <a:srgbClr val="6A9E1F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/>
                      </a:solidFill>
                      <a:latin typeface="Book Antiqua" panose="02040602050305030304" pitchFamily="18" charset="0"/>
                      <a:ea typeface="+mn-ea"/>
                      <a:cs typeface="+mn-cs"/>
                    </a:defRPr>
                  </a:pPr>
                  <a:endParaRPr lang="uk-UA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/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6-A84E-4915-B1DD-3180776B6363}"/>
                </c:ext>
              </c:extLst>
            </c:dLbl>
            <c:dLbl>
              <c:idx val="3"/>
              <c:layout>
                <c:manualLayout>
                  <c:x val="-7.6021246681403212E-2"/>
                  <c:y val="-5.2261130314676059E-2"/>
                </c:manualLayout>
              </c:layout>
              <c:tx>
                <c:rich>
                  <a:bodyPr rot="0" spcFirstLastPara="1" vertOverflow="clip" horzOverflow="clip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97" b="1" i="0" u="none" strike="noStrike" kern="1200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  <a:ea typeface="+mn-ea"/>
                        <a:cs typeface="+mn-cs"/>
                      </a:defRPr>
                    </a:pPr>
                    <a:r>
                      <a:rPr lang="ru-RU" b="1" dirty="0" smtClean="0"/>
                      <a:t>611,5 </a:t>
                    </a:r>
                    <a:r>
                      <a:rPr lang="ru-RU" b="1" dirty="0"/>
                      <a:t>тис грн </a:t>
                    </a:r>
                    <a:fld id="{1B03255A-35C8-4396-8CC2-BC61B9A1A4F7}" type="CATEGORYNAME">
                      <a:rPr lang="ru-RU" b="1" smtClean="0"/>
                      <a:pPr>
                        <a:defRPr b="1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defRPr>
                      </a:pPr>
                      <a:t>[ИМЯ КАТЕГОРИИ]</a:t>
                    </a:fld>
                    <a:r>
                      <a:rPr lang="ru-RU" b="1" baseline="0" dirty="0"/>
                      <a:t>
</a:t>
                    </a:r>
                    <a:fld id="{1CAC4F28-262D-496D-863D-27734E0BB0CD}" type="PERCENTAGE">
                      <a:rPr lang="ru-RU" b="1" baseline="0"/>
                      <a:pPr>
                        <a:defRPr b="1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defRPr>
                      </a:pPr>
                      <a:t>[ПРОЦЕНТ]</a:t>
                    </a:fld>
                    <a:endParaRPr lang="ru-RU" b="1" baseline="0" dirty="0"/>
                  </a:p>
                </c:rich>
              </c:tx>
              <c:spPr>
                <a:solidFill>
                  <a:srgbClr val="E87D37">
                    <a:lumMod val="50000"/>
                  </a:srgbClr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/>
                      </a:solidFill>
                      <a:latin typeface="Book Antiqua" panose="02040602050305030304" pitchFamily="18" charset="0"/>
                      <a:ea typeface="+mn-ea"/>
                      <a:cs typeface="+mn-cs"/>
                    </a:defRPr>
                  </a:pPr>
                  <a:endParaRPr lang="uk-UA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/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5-A84E-4915-B1DD-3180776B6363}"/>
                </c:ext>
              </c:extLst>
            </c:dLbl>
            <c:dLbl>
              <c:idx val="4"/>
              <c:layout>
                <c:manualLayout>
                  <c:x val="2.341155101540442E-2"/>
                  <c:y val="-0.12695572206596961"/>
                </c:manualLayout>
              </c:layout>
              <c:tx>
                <c:rich>
                  <a:bodyPr rot="0" spcFirstLastPara="1" vertOverflow="clip" horzOverflow="clip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97" b="1" i="0" u="none" strike="noStrike" kern="1200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  <a:ea typeface="+mn-ea"/>
                        <a:cs typeface="+mn-cs"/>
                      </a:defRPr>
                    </a:pPr>
                    <a:r>
                      <a:rPr lang="ru-RU" dirty="0" smtClean="0"/>
                      <a:t>822,1 тис </a:t>
                    </a:r>
                    <a:r>
                      <a:rPr lang="ru-RU" dirty="0"/>
                      <a:t>грн </a:t>
                    </a:r>
                  </a:p>
                  <a:p>
                    <a:pPr>
                      <a:defRPr b="1">
                        <a:solidFill>
                          <a:schemeClr val="tx1"/>
                        </a:solidFill>
                        <a:latin typeface="Book Antiqua" panose="02040602050305030304" pitchFamily="18" charset="0"/>
                      </a:defRPr>
                    </a:pPr>
                    <a:fld id="{BCF8D5C9-363E-4BCD-A956-CDBE02037212}" type="CATEGORYNAME">
                      <a:rPr lang="ru-RU" smtClean="0"/>
                      <a:pPr>
                        <a:defRPr b="1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defRPr>
                      </a:pPr>
                      <a:t>[ИМЯ КАТЕГОРИИ]</a:t>
                    </a:fld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4%</a:t>
                    </a:r>
                  </a:p>
                </c:rich>
              </c:tx>
              <c:spPr>
                <a:solidFill>
                  <a:srgbClr val="E87D37">
                    <a:lumMod val="75000"/>
                  </a:srgbClr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/>
                      </a:solidFill>
                      <a:latin typeface="Book Antiqua" panose="02040602050305030304" pitchFamily="18" charset="0"/>
                      <a:ea typeface="+mn-ea"/>
                      <a:cs typeface="+mn-cs"/>
                    </a:defRPr>
                  </a:pPr>
                  <a:endParaRPr lang="uk-UA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/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4-A84E-4915-B1DD-3180776B6363}"/>
                </c:ext>
              </c:extLst>
            </c:dLbl>
            <c:dLbl>
              <c:idx val="5"/>
              <c:layout>
                <c:manualLayout>
                  <c:x val="5.4460423937570154E-2"/>
                  <c:y val="-3.5752624686003821E-3"/>
                </c:manualLayout>
              </c:layout>
              <c:tx>
                <c:rich>
                  <a:bodyPr rot="0" spcFirstLastPara="1" vertOverflow="clip" horzOverflow="clip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97" b="1" i="0" u="none" strike="noStrike" kern="1200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  <a:ea typeface="+mn-ea"/>
                        <a:cs typeface="+mn-cs"/>
                      </a:defRPr>
                    </a:pPr>
                    <a:r>
                      <a:rPr lang="ru-RU" b="1" dirty="0" smtClean="0"/>
                      <a:t>778,9 тис </a:t>
                    </a:r>
                    <a:r>
                      <a:rPr lang="ru-RU" b="1" dirty="0"/>
                      <a:t>грн</a:t>
                    </a:r>
                  </a:p>
                  <a:p>
                    <a:pPr>
                      <a:defRPr b="1">
                        <a:solidFill>
                          <a:schemeClr val="tx1"/>
                        </a:solidFill>
                        <a:latin typeface="Book Antiqua" panose="02040602050305030304" pitchFamily="18" charset="0"/>
                      </a:defRPr>
                    </a:pPr>
                    <a:fld id="{01A3C04D-38BA-4700-A431-37F3F94AA8DD}" type="CATEGORYNAME">
                      <a:rPr lang="ru-RU" b="1" smtClean="0"/>
                      <a:pPr>
                        <a:defRPr b="1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defRPr>
                      </a:pPr>
                      <a:t>[ИМЯ КАТЕГОРИИ]</a:t>
                    </a:fld>
                    <a:r>
                      <a:rPr lang="ru-RU" b="1" baseline="0" dirty="0"/>
                      <a:t>
</a:t>
                    </a:r>
                    <a:fld id="{926E0E06-AE6A-4F7A-9EBD-2942AFEFC1E7}" type="PERCENTAGE">
                      <a:rPr lang="ru-RU" b="1" baseline="0"/>
                      <a:pPr>
                        <a:defRPr b="1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defRPr>
                      </a:pPr>
                      <a:t>[ПРОЦЕНТ]</a:t>
                    </a:fld>
                    <a:endParaRPr lang="ru-RU" b="1" baseline="0" dirty="0"/>
                  </a:p>
                </c:rich>
              </c:tx>
              <c:spPr>
                <a:solidFill>
                  <a:srgbClr val="6A9E1F">
                    <a:lumMod val="75000"/>
                  </a:srgbClr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/>
                      </a:solidFill>
                      <a:latin typeface="Book Antiqua" panose="02040602050305030304" pitchFamily="18" charset="0"/>
                      <a:ea typeface="+mn-ea"/>
                      <a:cs typeface="+mn-cs"/>
                    </a:defRPr>
                  </a:pPr>
                  <a:endParaRPr lang="uk-UA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/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3-A84E-4915-B1DD-3180776B6363}"/>
                </c:ext>
              </c:extLst>
            </c:dLbl>
            <c:spPr>
              <a:solidFill>
                <a:srgbClr val="E87D37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Book Antiqua" panose="02040602050305030304" pitchFamily="18" charset="0"/>
                    <a:ea typeface="+mn-ea"/>
                    <a:cs typeface="+mn-cs"/>
                  </a:defRPr>
                </a:pPr>
                <a:endParaRPr lang="uk-UA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showDataLabelsRange val="1"/>
              </c:ext>
            </c:extLst>
          </c:dLbls>
          <c:cat>
            <c:strRef>
              <c:f>Лист1!$A$2:$A$7</c:f>
              <c:strCache>
                <c:ptCount val="6"/>
                <c:pt idx="0">
                  <c:v>капітальні видатки</c:v>
                </c:pt>
                <c:pt idx="1">
                  <c:v>Енергоносії</c:v>
                </c:pt>
                <c:pt idx="2">
                  <c:v>Медикаменти</c:v>
                </c:pt>
                <c:pt idx="3">
                  <c:v>Продукти харчування</c:v>
                </c:pt>
                <c:pt idx="4">
                  <c:v>Заходи по COVID-19</c:v>
                </c:pt>
                <c:pt idx="5">
                  <c:v>інші видатки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11942.8</c:v>
                </c:pt>
                <c:pt idx="1">
                  <c:v>8602.1</c:v>
                </c:pt>
                <c:pt idx="2">
                  <c:v>1300.5999999999999</c:v>
                </c:pt>
                <c:pt idx="3">
                  <c:v>611.5</c:v>
                </c:pt>
                <c:pt idx="4">
                  <c:v>822.1</c:v>
                </c:pt>
                <c:pt idx="5">
                  <c:v>778.9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Лист1!$B$6</c15:f>
                <c15:dlblRangeCache>
                  <c:ptCount val="1"/>
                  <c:pt idx="0">
                    <c:v>822,1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0-A84E-4915-B1DD-3180776B636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uk-UA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3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6001946132062525"/>
          <c:y val="0.12278874780439304"/>
          <c:w val="0.7718534412854452"/>
          <c:h val="0.7722826858900346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30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5161-4C7F-A213-3EC667FFFDF0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5161-4C7F-A213-3EC667FFFDF0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2-5161-4C7F-A213-3EC667FFFDF0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4-5161-4C7F-A213-3EC667FFFDF0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5161-4C7F-A213-3EC667FFFDF0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A-F431-4509-BCB4-8898A915195E}"/>
              </c:ext>
            </c:extLst>
          </c:dPt>
          <c:dLbls>
            <c:dLbl>
              <c:idx val="0"/>
              <c:layout>
                <c:manualLayout>
                  <c:x val="3.3048441223069151E-2"/>
                  <c:y val="-3.5039179894217079E-2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197" b="1" i="0" u="none" strike="noStrike" kern="1200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  <a:ea typeface="+mn-ea"/>
                        <a:cs typeface="+mn-cs"/>
                      </a:defRPr>
                    </a:pPr>
                    <a:r>
                      <a:rPr lang="ru-RU" dirty="0"/>
                      <a:t>1 </a:t>
                    </a:r>
                    <a:r>
                      <a:rPr lang="ru-RU" dirty="0" smtClean="0"/>
                      <a:t>406,3 </a:t>
                    </a:r>
                    <a:r>
                      <a:rPr lang="ru-RU" dirty="0"/>
                      <a:t>тис грн </a:t>
                    </a:r>
                  </a:p>
                  <a:p>
                    <a:pPr>
                      <a:defRPr b="1">
                        <a:solidFill>
                          <a:schemeClr val="tx1"/>
                        </a:solidFill>
                      </a:defRPr>
                    </a:pPr>
                    <a:fld id="{951FA02C-D681-4213-B6F5-392FFDCA3E14}" type="CATEGORYNAME">
                      <a:rPr lang="ru-RU" smtClean="0"/>
                      <a:pPr>
                        <a:defRPr b="1">
                          <a:solidFill>
                            <a:schemeClr val="tx1"/>
                          </a:solidFill>
                        </a:defRPr>
                      </a:pPr>
                      <a:t>[ИМЯ КАТЕГОРИИ]</a:t>
                    </a:fld>
                    <a:r>
                      <a:rPr lang="ru-RU" baseline="0" dirty="0"/>
                      <a:t>
</a:t>
                    </a:r>
                    <a:fld id="{88E96B4F-BFFA-4B71-9E93-3C55806BC295}" type="PERCENTAGE">
                      <a:rPr lang="ru-RU" baseline="0"/>
                      <a:pPr>
                        <a:defRPr b="1">
                          <a:solidFill>
                            <a:schemeClr val="tx1"/>
                          </a:solidFill>
                        </a:defRPr>
                      </a:pPr>
                      <a:t>[ПРОЦЕНТ]</a:t>
                    </a:fld>
                    <a:endParaRPr lang="ru-RU" baseline="0" dirty="0"/>
                  </a:p>
                </c:rich>
              </c:tx>
              <c:spPr>
                <a:solidFill>
                  <a:srgbClr val="052F61"/>
                </a:solidFill>
                <a:ln>
                  <a:solidFill>
                    <a:prstClr val="white"/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/>
                      </a:solidFill>
                      <a:latin typeface="Book Antiqua" panose="02040602050305030304" pitchFamily="18" charset="0"/>
                      <a:ea typeface="+mn-ea"/>
                      <a:cs typeface="+mn-cs"/>
                    </a:defRPr>
                  </a:pPr>
                  <a:endParaRPr lang="uk-UA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5161-4C7F-A213-3EC667FFFDF0}"/>
                </c:ext>
              </c:extLst>
            </c:dLbl>
            <c:dLbl>
              <c:idx val="1"/>
              <c:layout>
                <c:manualLayout>
                  <c:x val="-1.9012213226212903E-2"/>
                  <c:y val="0.12278874780439304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197" b="1" i="0" u="none" strike="noStrike" kern="1200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  <a:ea typeface="+mn-ea"/>
                        <a:cs typeface="+mn-cs"/>
                      </a:defRPr>
                    </a:pPr>
                    <a:r>
                      <a:rPr lang="ru-RU" dirty="0" smtClean="0"/>
                      <a:t>5 192,6 тис</a:t>
                    </a:r>
                    <a:r>
                      <a:rPr lang="ru-RU" baseline="0" dirty="0" smtClean="0"/>
                      <a:t> </a:t>
                    </a:r>
                    <a:r>
                      <a:rPr lang="ru-RU" baseline="0" dirty="0"/>
                      <a:t>грн </a:t>
                    </a:r>
                    <a:r>
                      <a:rPr lang="ru-RU" dirty="0"/>
                      <a:t> </a:t>
                    </a:r>
                    <a:fld id="{EAC9C78D-AC92-4918-97BE-B22D92175AB2}" type="CATEGORYNAME">
                      <a:rPr lang="ru-RU" smtClean="0"/>
                      <a:pPr>
                        <a:defRPr b="1">
                          <a:solidFill>
                            <a:schemeClr val="tx1"/>
                          </a:solidFill>
                        </a:defRPr>
                      </a:pPr>
                      <a:t>[ИМЯ КАТЕГОРИИ]</a:t>
                    </a:fld>
                    <a:r>
                      <a:rPr lang="ru-RU" baseline="0" dirty="0"/>
                      <a:t>
</a:t>
                    </a:r>
                    <a:fld id="{1BE8FB7B-9FBA-4C23-B02C-30CD03DF0676}" type="PERCENTAGE">
                      <a:rPr lang="ru-RU" baseline="0"/>
                      <a:pPr>
                        <a:defRPr b="1">
                          <a:solidFill>
                            <a:schemeClr val="tx1"/>
                          </a:solidFill>
                        </a:defRPr>
                      </a:pPr>
                      <a:t>[ПРОЦЕНТ]</a:t>
                    </a:fld>
                    <a:endParaRPr lang="ru-RU" baseline="0" dirty="0"/>
                  </a:p>
                </c:rich>
              </c:tx>
              <c:spPr>
                <a:solidFill>
                  <a:srgbClr val="A50E82"/>
                </a:solidFill>
                <a:ln>
                  <a:solidFill>
                    <a:prstClr val="white"/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/>
                      </a:solidFill>
                      <a:latin typeface="Book Antiqua" panose="02040602050305030304" pitchFamily="18" charset="0"/>
                      <a:ea typeface="+mn-ea"/>
                      <a:cs typeface="+mn-cs"/>
                    </a:defRPr>
                  </a:pPr>
                  <a:endParaRPr lang="uk-UA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5161-4C7F-A213-3EC667FFFDF0}"/>
                </c:ext>
              </c:extLst>
            </c:dLbl>
            <c:dLbl>
              <c:idx val="2"/>
              <c:layout>
                <c:manualLayout>
                  <c:x val="-8.8165711101706012E-2"/>
                  <c:y val="-1.7935860233985329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1 558,6 тис </a:t>
                    </a:r>
                    <a:r>
                      <a:rPr lang="ru-RU" dirty="0"/>
                      <a:t>грн </a:t>
                    </a:r>
                  </a:p>
                  <a:p>
                    <a:fld id="{D832B74B-300F-4C34-9254-5E428A2BEA6D}" type="CATEGORYNAME">
                      <a:rPr lang="ru-RU" smtClean="0"/>
                      <a:pPr/>
                      <a:t>[ИМЯ КАТЕГОРИИ]</a:t>
                    </a:fld>
                    <a:r>
                      <a:rPr lang="ru-RU" baseline="0" dirty="0"/>
                      <a:t>
</a:t>
                    </a:r>
                    <a:fld id="{5E7B2B49-C035-4D62-A989-397D69243D0D}" type="PERCENTAGE">
                      <a:rPr lang="ru-RU" baseline="0"/>
                      <a:pPr/>
                      <a:t>[ПРОЦЕНТ]</a:t>
                    </a:fld>
                    <a:endParaRPr lang="ru-RU" baseline="0" dirty="0"/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5161-4C7F-A213-3EC667FFFDF0}"/>
                </c:ext>
              </c:extLst>
            </c:dLbl>
            <c:dLbl>
              <c:idx val="3"/>
              <c:layout>
                <c:manualLayout>
                  <c:x val="-0.17323788848054519"/>
                  <c:y val="0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197" b="1" i="0" u="none" strike="noStrike" kern="1200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  <a:ea typeface="+mn-ea"/>
                        <a:cs typeface="+mn-cs"/>
                      </a:defRPr>
                    </a:pPr>
                    <a:r>
                      <a:rPr lang="ru-RU" dirty="0" smtClean="0"/>
                      <a:t>5 554,1 тис </a:t>
                    </a:r>
                    <a:r>
                      <a:rPr lang="ru-RU" dirty="0"/>
                      <a:t>грн </a:t>
                    </a:r>
                  </a:p>
                  <a:p>
                    <a:pPr>
                      <a:defRPr b="1">
                        <a:solidFill>
                          <a:schemeClr val="tx1"/>
                        </a:solidFill>
                      </a:defRPr>
                    </a:pPr>
                    <a:fld id="{BF87C378-27D5-4CF6-B61F-7E6E595FC8FC}" type="CATEGORYNAME">
                      <a:rPr lang="ru-RU" smtClean="0"/>
                      <a:pPr>
                        <a:defRPr b="1">
                          <a:solidFill>
                            <a:schemeClr val="tx1"/>
                          </a:solidFill>
                        </a:defRPr>
                      </a:pPr>
                      <a:t>[ИМЯ КАТЕГОРИИ]</a:t>
                    </a:fld>
                    <a:r>
                      <a:rPr lang="ru-RU" baseline="0" dirty="0"/>
                      <a:t>
</a:t>
                    </a:r>
                    <a:fld id="{18B4E9B8-1156-4B05-8133-5F684219A81B}" type="PERCENTAGE">
                      <a:rPr lang="ru-RU" baseline="0"/>
                      <a:pPr>
                        <a:defRPr b="1">
                          <a:solidFill>
                            <a:schemeClr val="tx1"/>
                          </a:solidFill>
                        </a:defRPr>
                      </a:pPr>
                      <a:t>[ПРОЦЕНТ]</a:t>
                    </a:fld>
                    <a:endParaRPr lang="ru-RU" baseline="0" dirty="0"/>
                  </a:p>
                </c:rich>
              </c:tx>
              <c:spPr>
                <a:solidFill>
                  <a:srgbClr val="6A9E1F"/>
                </a:solidFill>
                <a:ln>
                  <a:solidFill>
                    <a:prstClr val="white"/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/>
                      </a:solidFill>
                      <a:latin typeface="Book Antiqua" panose="02040602050305030304" pitchFamily="18" charset="0"/>
                      <a:ea typeface="+mn-ea"/>
                      <a:cs typeface="+mn-cs"/>
                    </a:defRPr>
                  </a:pPr>
                  <a:endParaRPr lang="uk-UA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5161-4C7F-A213-3EC667FFFDF0}"/>
                </c:ext>
              </c:extLst>
            </c:dLbl>
            <c:dLbl>
              <c:idx val="4"/>
              <c:layout>
                <c:manualLayout>
                  <c:x val="-0.16674185057198818"/>
                  <c:y val="-6.0047652933077761E-2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197" b="1" i="0" u="none" strike="noStrike" kern="1200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  <a:ea typeface="+mn-ea"/>
                        <a:cs typeface="+mn-cs"/>
                      </a:defRPr>
                    </a:pPr>
                    <a:r>
                      <a:rPr lang="ru-RU" dirty="0" smtClean="0"/>
                      <a:t>1</a:t>
                    </a:r>
                    <a:r>
                      <a:rPr lang="ru-RU" baseline="0" dirty="0" smtClean="0"/>
                      <a:t> 752,2 </a:t>
                    </a:r>
                    <a:r>
                      <a:rPr lang="ru-RU" dirty="0" smtClean="0"/>
                      <a:t>тис </a:t>
                    </a:r>
                    <a:r>
                      <a:rPr lang="ru-RU" dirty="0"/>
                      <a:t>грн</a:t>
                    </a:r>
                  </a:p>
                  <a:p>
                    <a:pPr>
                      <a:defRPr b="1">
                        <a:solidFill>
                          <a:schemeClr val="tx1"/>
                        </a:solidFill>
                      </a:defRPr>
                    </a:pPr>
                    <a:fld id="{30F9ADE3-2233-41C4-861B-5CF3083087E2}" type="CATEGORYNAME">
                      <a:rPr lang="ru-RU" smtClean="0"/>
                      <a:pPr>
                        <a:defRPr b="1">
                          <a:solidFill>
                            <a:schemeClr val="tx1"/>
                          </a:solidFill>
                        </a:defRPr>
                      </a:pPr>
                      <a:t>[ИМЯ КАТЕГОРИИ]</a:t>
                    </a:fld>
                    <a:r>
                      <a:rPr lang="ru-RU" baseline="0" dirty="0"/>
                      <a:t>
</a:t>
                    </a:r>
                    <a:fld id="{10773A45-4A11-499D-B314-5CE0AADE3940}" type="PERCENTAGE">
                      <a:rPr lang="ru-RU" baseline="0"/>
                      <a:pPr>
                        <a:defRPr b="1">
                          <a:solidFill>
                            <a:schemeClr val="tx1"/>
                          </a:solidFill>
                        </a:defRPr>
                      </a:pPr>
                      <a:t>[ПРОЦЕНТ]</a:t>
                    </a:fld>
                    <a:endParaRPr lang="ru-RU" baseline="0" dirty="0"/>
                  </a:p>
                </c:rich>
              </c:tx>
              <c:spPr>
                <a:solidFill>
                  <a:srgbClr val="E87D37"/>
                </a:solidFill>
                <a:ln>
                  <a:solidFill>
                    <a:prstClr val="white"/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/>
                      </a:solidFill>
                      <a:latin typeface="Book Antiqua" panose="02040602050305030304" pitchFamily="18" charset="0"/>
                      <a:ea typeface="+mn-ea"/>
                      <a:cs typeface="+mn-cs"/>
                    </a:defRPr>
                  </a:pPr>
                  <a:endParaRPr lang="uk-UA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5161-4C7F-A213-3EC667FFFDF0}"/>
                </c:ext>
              </c:extLst>
            </c:dLbl>
            <c:dLbl>
              <c:idx val="5"/>
              <c:layout>
                <c:manualLayout>
                  <c:x val="-1.9012213226212903E-2"/>
                  <c:y val="-8.7887738211928634E-2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197" b="1" i="0" u="none" strike="noStrike" kern="1200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  <a:ea typeface="+mn-ea"/>
                        <a:cs typeface="+mn-cs"/>
                      </a:defRPr>
                    </a:pPr>
                    <a:r>
                      <a:rPr lang="ru-RU" dirty="0" smtClean="0"/>
                      <a:t>69,7 </a:t>
                    </a:r>
                    <a:r>
                      <a:rPr lang="ru-RU" dirty="0"/>
                      <a:t>тис грн </a:t>
                    </a:r>
                    <a:fld id="{0333FC88-AD58-4023-AE92-2D0484B68B24}" type="CATEGORYNAME">
                      <a:rPr lang="ru-RU" smtClean="0"/>
                      <a:pPr>
                        <a:defRPr b="1">
                          <a:solidFill>
                            <a:schemeClr val="tx1"/>
                          </a:solidFill>
                        </a:defRPr>
                      </a:pPr>
                      <a:t>[ИМЯ КАТЕГОРИИ]</a:t>
                    </a:fld>
                    <a:r>
                      <a:rPr lang="ru-RU" baseline="0" dirty="0"/>
                      <a:t>
</a:t>
                    </a:r>
                    <a:fld id="{D1DBA98C-A6D7-4E00-BBDC-66E0DCEF4DE0}" type="PERCENTAGE">
                      <a:rPr lang="ru-RU" baseline="0" dirty="0"/>
                      <a:pPr>
                        <a:defRPr b="1">
                          <a:solidFill>
                            <a:schemeClr val="tx1"/>
                          </a:solidFill>
                        </a:defRPr>
                      </a:pPr>
                      <a:t>[ПРОЦЕНТ]</a:t>
                    </a:fld>
                    <a:endParaRPr lang="ru-RU" baseline="0" dirty="0"/>
                  </a:p>
                </c:rich>
              </c:tx>
              <c:spPr>
                <a:solidFill>
                  <a:srgbClr val="C62324"/>
                </a:solidFill>
                <a:ln>
                  <a:solidFill>
                    <a:prstClr val="white"/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/>
                      </a:solidFill>
                      <a:latin typeface="Book Antiqua" panose="02040602050305030304" pitchFamily="18" charset="0"/>
                      <a:ea typeface="+mn-ea"/>
                      <a:cs typeface="+mn-cs"/>
                    </a:defRPr>
                  </a:pPr>
                  <a:endParaRPr lang="uk-UA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A-F431-4509-BCB4-8898A915195E}"/>
                </c:ext>
              </c:extLst>
            </c:dLbl>
            <c:spPr>
              <a:solidFill>
                <a:srgbClr val="14967C"/>
              </a:solidFill>
              <a:ln>
                <a:solidFill>
                  <a:prstClr val="white"/>
                </a:solidFill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Book Antiqua" panose="02040602050305030304" pitchFamily="18" charset="0"/>
                    <a:ea typeface="+mn-ea"/>
                    <a:cs typeface="+mn-cs"/>
                  </a:defRPr>
                </a:pPr>
                <a:endParaRPr lang="uk-UA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Лист1!$A$2:$A$7</c:f>
              <c:strCache>
                <c:ptCount val="6"/>
                <c:pt idx="0">
                  <c:v>Малий груповий будинок "Надія"</c:v>
                </c:pt>
                <c:pt idx="1">
                  <c:v>Утримання територіального центру</c:v>
                </c:pt>
                <c:pt idx="2">
                  <c:v>Заклади і заходи з питань дітей та їх соціального захисту</c:v>
                </c:pt>
                <c:pt idx="3">
                  <c:v>Міські пільги</c:v>
                </c:pt>
                <c:pt idx="4">
                  <c:v>Матеріальна допомога</c:v>
                </c:pt>
                <c:pt idx="5">
                  <c:v>Підтримка громадських організацій</c:v>
                </c:pt>
              </c:strCache>
            </c:strRef>
          </c:cat>
          <c:val>
            <c:numRef>
              <c:f>Лист1!$B$2:$B$7</c:f>
              <c:numCache>
                <c:formatCode>#,##0.00</c:formatCode>
                <c:ptCount val="6"/>
                <c:pt idx="0" formatCode="General">
                  <c:v>1406.3</c:v>
                </c:pt>
                <c:pt idx="1">
                  <c:v>5192.6000000000004</c:v>
                </c:pt>
                <c:pt idx="2" formatCode="General">
                  <c:v>1558.6</c:v>
                </c:pt>
                <c:pt idx="3" formatCode="General">
                  <c:v>5554.1</c:v>
                </c:pt>
                <c:pt idx="4" formatCode="General">
                  <c:v>1752.2</c:v>
                </c:pt>
                <c:pt idx="5" formatCode="General">
                  <c:v>69.7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161-4C7F-A213-3EC667FFFDF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Book Antiqua" panose="02040602050305030304" pitchFamily="18" charset="0"/>
        </a:defRPr>
      </a:pPr>
      <a:endParaRPr lang="uk-UA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38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6.8426346244585667E-3"/>
          <c:y val="0.1894569897639001"/>
          <c:w val="0.80759710868224377"/>
          <c:h val="0.8081597171464379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explosion val="2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2-5333-4CC8-84BC-3C7461C0FD38}"/>
              </c:ext>
            </c:extLst>
          </c:dPt>
          <c:dPt>
            <c:idx val="1"/>
            <c:bubble3D val="0"/>
            <c:explosion val="22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5333-4CC8-84BC-3C7461C0FD38}"/>
              </c:ext>
            </c:extLst>
          </c:dPt>
          <c:dPt>
            <c:idx val="2"/>
            <c:bubble3D val="0"/>
            <c:explosion val="44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6-5333-4CC8-84BC-3C7461C0FD38}"/>
              </c:ext>
            </c:extLst>
          </c:dPt>
          <c:dPt>
            <c:idx val="3"/>
            <c:bubble3D val="0"/>
            <c:explosion val="9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5333-4CC8-84BC-3C7461C0FD38}"/>
              </c:ext>
            </c:extLst>
          </c:dPt>
          <c:dPt>
            <c:idx val="4"/>
            <c:bubble3D val="0"/>
            <c:explosion val="27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4-5333-4CC8-84BC-3C7461C0FD38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5333-4CC8-84BC-3C7461C0FD38}"/>
              </c:ext>
            </c:extLst>
          </c:dPt>
          <c:dLbls>
            <c:dLbl>
              <c:idx val="0"/>
              <c:layout>
                <c:manualLayout>
                  <c:x val="-1.179161736243472E-16"/>
                  <c:y val="-8.103453970579845E-2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200" b="1" i="0" u="none" strike="noStrike" kern="1200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  <a:ea typeface="+mn-ea"/>
                        <a:cs typeface="+mn-cs"/>
                      </a:defRPr>
                    </a:pPr>
                    <a:r>
                      <a:rPr lang="ru-RU" b="1" baseline="0" dirty="0" smtClean="0">
                        <a:solidFill>
                          <a:schemeClr val="tx1"/>
                        </a:solidFill>
                      </a:rPr>
                      <a:t>4 379,2 тис </a:t>
                    </a:r>
                    <a:r>
                      <a:rPr lang="ru-RU" b="1" baseline="0" dirty="0">
                        <a:solidFill>
                          <a:schemeClr val="tx1"/>
                        </a:solidFill>
                      </a:rPr>
                      <a:t>грн </a:t>
                    </a:r>
                    <a:fld id="{1D5506CA-EE62-4BDA-B57C-6D1741274A80}" type="CATEGORYNAME">
                      <a:rPr lang="ru-RU" b="1" baseline="0" smtClean="0">
                        <a:solidFill>
                          <a:schemeClr val="tx1"/>
                        </a:solidFill>
                      </a:rPr>
                      <a:pPr>
                        <a:defRPr b="1">
                          <a:solidFill>
                            <a:schemeClr val="tx1"/>
                          </a:solidFill>
                        </a:defRPr>
                      </a:pPr>
                      <a:t>[ИМЯ КАТЕГОРИИ]</a:t>
                    </a:fld>
                    <a:r>
                      <a:rPr lang="ru-RU" b="1" baseline="0" dirty="0">
                        <a:solidFill>
                          <a:schemeClr val="tx1"/>
                        </a:solidFill>
                      </a:rPr>
                      <a:t>
</a:t>
                    </a:r>
                    <a:fld id="{F4575542-C31F-4C19-8C31-00330050D717}" type="PERCENTAGE">
                      <a:rPr lang="ru-RU" b="1" baseline="0">
                        <a:solidFill>
                          <a:schemeClr val="tx1"/>
                        </a:solidFill>
                      </a:rPr>
                      <a:pPr>
                        <a:defRPr b="1">
                          <a:solidFill>
                            <a:schemeClr val="tx1"/>
                          </a:solidFill>
                        </a:defRPr>
                      </a:pPr>
                      <a:t>[ПРОЦЕНТ]</a:t>
                    </a:fld>
                    <a:endParaRPr lang="ru-RU" b="1" baseline="0" dirty="0">
                      <a:solidFill>
                        <a:schemeClr val="tx1"/>
                      </a:solidFill>
                    </a:endParaRPr>
                  </a:p>
                </c:rich>
              </c:tx>
              <c:spPr>
                <a:solidFill>
                  <a:srgbClr val="052F61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tx1"/>
                      </a:solidFill>
                      <a:latin typeface="Book Antiqua" panose="02040602050305030304" pitchFamily="18" charset="0"/>
                      <a:ea typeface="+mn-ea"/>
                      <a:cs typeface="+mn-cs"/>
                    </a:defRPr>
                  </a:pPr>
                  <a:endParaRPr lang="uk-UA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5333-4CC8-84BC-3C7461C0FD38}"/>
                </c:ext>
              </c:extLst>
            </c:dLbl>
            <c:dLbl>
              <c:idx val="1"/>
              <c:layout>
                <c:manualLayout>
                  <c:x val="0.15855423451185482"/>
                  <c:y val="0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200" b="1" i="0" u="none" strike="noStrike" kern="1200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  <a:ea typeface="+mn-ea"/>
                        <a:cs typeface="+mn-cs"/>
                      </a:defRPr>
                    </a:pPr>
                    <a:r>
                      <a:rPr lang="ru-RU" b="1" baseline="0" dirty="0">
                        <a:solidFill>
                          <a:schemeClr val="tx1"/>
                        </a:solidFill>
                      </a:rPr>
                      <a:t>508,0 тис </a:t>
                    </a:r>
                    <a:r>
                      <a:rPr lang="ru-RU" b="1" baseline="0" dirty="0" err="1">
                        <a:solidFill>
                          <a:schemeClr val="tx1"/>
                        </a:solidFill>
                      </a:rPr>
                      <a:t>грн</a:t>
                    </a:r>
                    <a:endParaRPr lang="ru-RU" b="1" baseline="0" dirty="0">
                      <a:solidFill>
                        <a:schemeClr val="tx1"/>
                      </a:solidFill>
                    </a:endParaRPr>
                  </a:p>
                  <a:p>
                    <a:pPr>
                      <a:defRPr b="1">
                        <a:solidFill>
                          <a:schemeClr val="tx1"/>
                        </a:solidFill>
                      </a:defRPr>
                    </a:pPr>
                    <a:fld id="{032AF9A1-6F84-4A0D-A041-97EEA1EA2203}" type="CATEGORYNAME">
                      <a:rPr lang="ru-RU" b="1" baseline="0" smtClean="0">
                        <a:solidFill>
                          <a:schemeClr val="tx1"/>
                        </a:solidFill>
                      </a:rPr>
                      <a:pPr>
                        <a:defRPr b="1">
                          <a:solidFill>
                            <a:schemeClr val="tx1"/>
                          </a:solidFill>
                        </a:defRPr>
                      </a:pPr>
                      <a:t>[ИМЯ КАТЕГОРИИ]</a:t>
                    </a:fld>
                    <a:r>
                      <a:rPr lang="ru-RU" b="1" baseline="0" dirty="0">
                        <a:solidFill>
                          <a:schemeClr val="tx1"/>
                        </a:solidFill>
                      </a:rPr>
                      <a:t>
</a:t>
                    </a:r>
                    <a:fld id="{C112B946-9A47-4A83-848E-7CE3E5C4995F}" type="PERCENTAGE">
                      <a:rPr lang="ru-RU" b="1" baseline="0">
                        <a:solidFill>
                          <a:schemeClr val="tx1"/>
                        </a:solidFill>
                      </a:rPr>
                      <a:pPr>
                        <a:defRPr b="1">
                          <a:solidFill>
                            <a:schemeClr val="tx1"/>
                          </a:solidFill>
                        </a:defRPr>
                      </a:pPr>
                      <a:t>[ПРОЦЕНТ]</a:t>
                    </a:fld>
                    <a:endParaRPr lang="ru-RU" b="1" baseline="0" dirty="0">
                      <a:solidFill>
                        <a:schemeClr val="tx1"/>
                      </a:solidFill>
                    </a:endParaRPr>
                  </a:p>
                </c:rich>
              </c:tx>
              <c:spPr>
                <a:solidFill>
                  <a:srgbClr val="A50E82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tx1"/>
                      </a:solidFill>
                      <a:latin typeface="Book Antiqua" panose="02040602050305030304" pitchFamily="18" charset="0"/>
                      <a:ea typeface="+mn-ea"/>
                      <a:cs typeface="+mn-cs"/>
                    </a:defRPr>
                  </a:pPr>
                  <a:endParaRPr lang="uk-UA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5333-4CC8-84BC-3C7461C0FD38}"/>
                </c:ext>
              </c:extLst>
            </c:dLbl>
            <c:dLbl>
              <c:idx val="2"/>
              <c:layout>
                <c:manualLayout>
                  <c:x val="-0.17280630053539234"/>
                  <c:y val="0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200" b="1" i="0" u="none" strike="noStrike" kern="1200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  <a:ea typeface="+mn-ea"/>
                        <a:cs typeface="+mn-cs"/>
                      </a:defRPr>
                    </a:pPr>
                    <a:r>
                      <a:rPr lang="ru-RU" b="1" baseline="0" dirty="0">
                        <a:solidFill>
                          <a:schemeClr val="tx1"/>
                        </a:solidFill>
                      </a:rPr>
                      <a:t>143,5 тис </a:t>
                    </a:r>
                    <a:r>
                      <a:rPr lang="ru-RU" b="1" baseline="0" dirty="0" err="1">
                        <a:solidFill>
                          <a:schemeClr val="tx1"/>
                        </a:solidFill>
                      </a:rPr>
                      <a:t>грн</a:t>
                    </a:r>
                    <a:r>
                      <a:rPr lang="ru-RU" b="1" baseline="0" dirty="0">
                        <a:solidFill>
                          <a:schemeClr val="tx1"/>
                        </a:solidFill>
                      </a:rPr>
                      <a:t>       </a:t>
                    </a:r>
                    <a:fld id="{CE75592E-820C-424F-960C-2BC17AE9F135}" type="CATEGORYNAME">
                      <a:rPr lang="ru-RU" b="1" baseline="0" smtClean="0">
                        <a:solidFill>
                          <a:schemeClr val="tx1"/>
                        </a:solidFill>
                      </a:rPr>
                      <a:pPr>
                        <a:defRPr b="1">
                          <a:solidFill>
                            <a:schemeClr val="tx1"/>
                          </a:solidFill>
                        </a:defRPr>
                      </a:pPr>
                      <a:t>[ИМЯ КАТЕГОРИИ]</a:t>
                    </a:fld>
                    <a:r>
                      <a:rPr lang="ru-RU" b="1" baseline="0" dirty="0">
                        <a:solidFill>
                          <a:schemeClr val="tx1"/>
                        </a:solidFill>
                      </a:rPr>
                      <a:t>
</a:t>
                    </a:r>
                    <a:fld id="{7CF956B1-69E2-4026-9700-C1581508E4F4}" type="PERCENTAGE">
                      <a:rPr lang="ru-RU" b="1" baseline="0">
                        <a:solidFill>
                          <a:schemeClr val="tx1"/>
                        </a:solidFill>
                      </a:rPr>
                      <a:pPr>
                        <a:defRPr b="1">
                          <a:solidFill>
                            <a:schemeClr val="tx1"/>
                          </a:solidFill>
                        </a:defRPr>
                      </a:pPr>
                      <a:t>[ПРОЦЕНТ]</a:t>
                    </a:fld>
                    <a:endParaRPr lang="ru-RU" b="1" baseline="0" dirty="0">
                      <a:solidFill>
                        <a:schemeClr val="tx1"/>
                      </a:solidFill>
                    </a:endParaRPr>
                  </a:p>
                </c:rich>
              </c:tx>
              <c:spPr>
                <a:solidFill>
                  <a:srgbClr val="14967C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tx1"/>
                      </a:solidFill>
                      <a:latin typeface="Book Antiqua" panose="02040602050305030304" pitchFamily="18" charset="0"/>
                      <a:ea typeface="+mn-ea"/>
                      <a:cs typeface="+mn-cs"/>
                    </a:defRPr>
                  </a:pPr>
                  <a:endParaRPr lang="uk-UA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6-5333-4CC8-84BC-3C7461C0FD38}"/>
                </c:ext>
              </c:extLst>
            </c:dLbl>
            <c:dLbl>
              <c:idx val="3"/>
              <c:layout>
                <c:manualLayout>
                  <c:x val="5.4741076995668533E-2"/>
                  <c:y val="-0.28362088897029458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200" b="1" i="0" u="none" strike="noStrike" kern="1200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  <a:ea typeface="+mn-ea"/>
                        <a:cs typeface="+mn-cs"/>
                      </a:defRPr>
                    </a:pPr>
                    <a:r>
                      <a:rPr lang="ru-RU" b="1" baseline="0" dirty="0" smtClean="0">
                        <a:solidFill>
                          <a:schemeClr val="tx1"/>
                        </a:solidFill>
                      </a:rPr>
                      <a:t>6 162,0 тис </a:t>
                    </a:r>
                    <a:r>
                      <a:rPr lang="ru-RU" b="1" baseline="0" dirty="0">
                        <a:solidFill>
                          <a:schemeClr val="tx1"/>
                        </a:solidFill>
                      </a:rPr>
                      <a:t>грн</a:t>
                    </a:r>
                  </a:p>
                  <a:p>
                    <a:pPr>
                      <a:defRPr b="1">
                        <a:solidFill>
                          <a:schemeClr val="tx1"/>
                        </a:solidFill>
                      </a:defRPr>
                    </a:pPr>
                    <a:fld id="{AE751A81-E40E-42BD-AF96-E4F73E3B930A}" type="CATEGORYNAME">
                      <a:rPr lang="ru-RU" b="1" baseline="0" smtClean="0">
                        <a:solidFill>
                          <a:schemeClr val="tx1"/>
                        </a:solidFill>
                      </a:rPr>
                      <a:pPr>
                        <a:defRPr b="1">
                          <a:solidFill>
                            <a:schemeClr val="tx1"/>
                          </a:solidFill>
                        </a:defRPr>
                      </a:pPr>
                      <a:t>[ИМЯ КАТЕГОРИИ]</a:t>
                    </a:fld>
                    <a:r>
                      <a:rPr lang="ru-RU" b="1" baseline="0" dirty="0">
                        <a:solidFill>
                          <a:schemeClr val="tx1"/>
                        </a:solidFill>
                      </a:rPr>
                      <a:t>
</a:t>
                    </a:r>
                    <a:fld id="{621E1704-B950-4159-8FA3-CA44842A0DBD}" type="PERCENTAGE">
                      <a:rPr lang="ru-RU" b="1" baseline="0">
                        <a:solidFill>
                          <a:schemeClr val="tx1"/>
                        </a:solidFill>
                      </a:rPr>
                      <a:pPr>
                        <a:defRPr b="1">
                          <a:solidFill>
                            <a:schemeClr val="tx1"/>
                          </a:solidFill>
                        </a:defRPr>
                      </a:pPr>
                      <a:t>[ПРОЦЕНТ]</a:t>
                    </a:fld>
                    <a:endParaRPr lang="ru-RU" b="1" baseline="0" dirty="0">
                      <a:solidFill>
                        <a:schemeClr val="tx1"/>
                      </a:solidFill>
                    </a:endParaRPr>
                  </a:p>
                </c:rich>
              </c:tx>
              <c:spPr>
                <a:solidFill>
                  <a:srgbClr val="6A9E1F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tx1"/>
                      </a:solidFill>
                      <a:latin typeface="Book Antiqua" panose="02040602050305030304" pitchFamily="18" charset="0"/>
                      <a:ea typeface="+mn-ea"/>
                      <a:cs typeface="+mn-cs"/>
                    </a:defRPr>
                  </a:pPr>
                  <a:endParaRPr lang="uk-UA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5333-4CC8-84BC-3C7461C0FD38}"/>
                </c:ext>
              </c:extLst>
            </c:dLbl>
            <c:dLbl>
              <c:idx val="4"/>
              <c:layout/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200" b="1" i="0" u="none" strike="noStrike" kern="1200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  <a:ea typeface="+mn-ea"/>
                        <a:cs typeface="+mn-cs"/>
                      </a:defRPr>
                    </a:pPr>
                    <a:r>
                      <a:rPr lang="ru-RU" b="1" baseline="0" dirty="0" smtClean="0">
                        <a:solidFill>
                          <a:schemeClr val="tx1"/>
                        </a:solidFill>
                      </a:rPr>
                      <a:t>880,2 тис </a:t>
                    </a:r>
                    <a:r>
                      <a:rPr lang="ru-RU" b="1" baseline="0" dirty="0">
                        <a:solidFill>
                          <a:schemeClr val="tx1"/>
                        </a:solidFill>
                      </a:rPr>
                      <a:t>грн </a:t>
                    </a:r>
                  </a:p>
                  <a:p>
                    <a:pPr>
                      <a:defRPr b="1">
                        <a:solidFill>
                          <a:schemeClr val="tx1"/>
                        </a:solidFill>
                      </a:defRPr>
                    </a:pPr>
                    <a:fld id="{528C3500-D8A7-49A5-ADEF-E03BDC49C31D}" type="CATEGORYNAME">
                      <a:rPr lang="ru-RU" b="1" baseline="0" smtClean="0">
                        <a:solidFill>
                          <a:schemeClr val="tx1"/>
                        </a:solidFill>
                      </a:rPr>
                      <a:pPr>
                        <a:defRPr b="1">
                          <a:solidFill>
                            <a:schemeClr val="tx1"/>
                          </a:solidFill>
                        </a:defRPr>
                      </a:pPr>
                      <a:t>[ИМЯ КАТЕГОРИИ]</a:t>
                    </a:fld>
                    <a:r>
                      <a:rPr lang="ru-RU" b="1" baseline="0" dirty="0">
                        <a:solidFill>
                          <a:schemeClr val="tx1"/>
                        </a:solidFill>
                      </a:rPr>
                      <a:t>
</a:t>
                    </a:r>
                    <a:fld id="{37D1D442-42F0-472A-9148-B5120551FF3E}" type="PERCENTAGE">
                      <a:rPr lang="ru-RU" b="1" baseline="0">
                        <a:solidFill>
                          <a:schemeClr val="tx1"/>
                        </a:solidFill>
                      </a:rPr>
                      <a:pPr>
                        <a:defRPr b="1">
                          <a:solidFill>
                            <a:schemeClr val="tx1"/>
                          </a:solidFill>
                        </a:defRPr>
                      </a:pPr>
                      <a:t>[ПРОЦЕНТ]</a:t>
                    </a:fld>
                    <a:endParaRPr lang="ru-RU" b="1" baseline="0" dirty="0">
                      <a:solidFill>
                        <a:schemeClr val="tx1"/>
                      </a:solidFill>
                    </a:endParaRPr>
                  </a:p>
                </c:rich>
              </c:tx>
              <c:spPr>
                <a:solidFill>
                  <a:srgbClr val="E87D37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tx1"/>
                      </a:solidFill>
                      <a:latin typeface="Book Antiqua" panose="02040602050305030304" pitchFamily="18" charset="0"/>
                      <a:ea typeface="+mn-ea"/>
                      <a:cs typeface="+mn-cs"/>
                    </a:defRPr>
                  </a:pPr>
                  <a:endParaRPr lang="uk-UA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5333-4CC8-84BC-3C7461C0FD38}"/>
                </c:ext>
              </c:extLst>
            </c:dLbl>
            <c:dLbl>
              <c:idx val="5"/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200" b="1" i="0" u="none" strike="noStrike" kern="1200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  <a:ea typeface="+mn-ea"/>
                        <a:cs typeface="+mn-cs"/>
                      </a:defRPr>
                    </a:pPr>
                    <a:r>
                      <a:rPr lang="uk-UA" b="1" baseline="0" dirty="0">
                        <a:solidFill>
                          <a:schemeClr val="tx1"/>
                        </a:solidFill>
                      </a:rPr>
                      <a:t>632,7 тис грн </a:t>
                    </a:r>
                  </a:p>
                  <a:p>
                    <a:pPr>
                      <a:defRPr b="1">
                        <a:solidFill>
                          <a:schemeClr val="tx1"/>
                        </a:solidFill>
                      </a:defRPr>
                    </a:pPr>
                    <a:fld id="{CFA75839-311D-45B6-BE0A-D1852170719D}" type="CATEGORYNAME">
                      <a:rPr lang="en-US" b="1" baseline="0" smtClean="0">
                        <a:solidFill>
                          <a:schemeClr val="tx1"/>
                        </a:solidFill>
                      </a:rPr>
                      <a:pPr>
                        <a:defRPr b="1">
                          <a:solidFill>
                            <a:schemeClr val="tx1"/>
                          </a:solidFill>
                        </a:defRPr>
                      </a:pPr>
                      <a:t>[ИМЯ КАТЕГОРИИ]</a:t>
                    </a:fld>
                    <a:r>
                      <a:rPr lang="en-US" b="1" baseline="0" dirty="0">
                        <a:solidFill>
                          <a:schemeClr val="tx1"/>
                        </a:solidFill>
                      </a:rPr>
                      <a:t>
</a:t>
                    </a:r>
                    <a:fld id="{403FF80B-8596-4E25-8E79-37E7C9FAED59}" type="PERCENTAGE">
                      <a:rPr lang="en-US" b="1" baseline="0" dirty="0">
                        <a:solidFill>
                          <a:schemeClr val="tx1"/>
                        </a:solidFill>
                      </a:rPr>
                      <a:pPr>
                        <a:defRPr b="1">
                          <a:solidFill>
                            <a:schemeClr val="tx1"/>
                          </a:solidFill>
                        </a:defRPr>
                      </a:pPr>
                      <a:t>[ПРОЦЕНТ]</a:t>
                    </a:fld>
                    <a:endParaRPr lang="en-US" b="1" baseline="0" dirty="0">
                      <a:solidFill>
                        <a:schemeClr val="tx1"/>
                      </a:solidFill>
                    </a:endParaRPr>
                  </a:p>
                </c:rich>
              </c:tx>
              <c:spPr>
                <a:solidFill>
                  <a:srgbClr val="C62324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tx1"/>
                      </a:solidFill>
                      <a:latin typeface="Book Antiqua" panose="02040602050305030304" pitchFamily="18" charset="0"/>
                      <a:ea typeface="+mn-ea"/>
                      <a:cs typeface="+mn-cs"/>
                    </a:defRPr>
                  </a:pPr>
                  <a:endParaRPr lang="uk-UA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5333-4CC8-84BC-3C7461C0FD38}"/>
                </c:ext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Book Antiqua" panose="02040602050305030304" pitchFamily="18" charset="0"/>
                    <a:ea typeface="+mn-ea"/>
                    <a:cs typeface="+mn-cs"/>
                  </a:defRPr>
                </a:pPr>
                <a:endParaRPr lang="uk-UA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Лист1!$A$2:$A$7</c:f>
              <c:strCache>
                <c:ptCount val="5"/>
                <c:pt idx="0">
                  <c:v>Заклади культури</c:v>
                </c:pt>
                <c:pt idx="1">
                  <c:v>Заходи в галузі культури і мистецтва</c:v>
                </c:pt>
                <c:pt idx="2">
                  <c:v>Заходи з розвитку фізичної культури та спорту</c:v>
                </c:pt>
                <c:pt idx="3">
                  <c:v>Дитячо-юнацька спортивна школа ім.Дідика</c:v>
                </c:pt>
                <c:pt idx="4">
                  <c:v>Фінансова підтримка дитячо-юнацької спортивної школи "Манганіт"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4379.2</c:v>
                </c:pt>
                <c:pt idx="3">
                  <c:v>6162</c:v>
                </c:pt>
                <c:pt idx="4">
                  <c:v>880.2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333-4CC8-84BC-3C7461C0FD3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latin typeface="Book Antiqua" panose="02040602050305030304" pitchFamily="18" charset="0"/>
        </a:defRPr>
      </a:pPr>
      <a:endParaRPr lang="uk-UA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6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9.485191245804335E-2"/>
          <c:y val="0.1603240380698441"/>
          <c:w val="0.8375399120075564"/>
          <c:h val="0.7667083794342485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explosion val="22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B25C-420D-8289-F2CD90CBF39D}"/>
              </c:ext>
            </c:extLst>
          </c:dPt>
          <c:dPt>
            <c:idx val="1"/>
            <c:bubble3D val="0"/>
            <c:explosion val="21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4-B25C-420D-8289-F2CD90CBF39D}"/>
              </c:ext>
            </c:extLst>
          </c:dPt>
          <c:dPt>
            <c:idx val="2"/>
            <c:bubble3D val="0"/>
            <c:explosion val="28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B25C-420D-8289-F2CD90CBF39D}"/>
              </c:ext>
            </c:extLst>
          </c:dPt>
          <c:dPt>
            <c:idx val="3"/>
            <c:bubble3D val="0"/>
            <c:explosion val="9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2-B25C-420D-8289-F2CD90CBF39D}"/>
              </c:ext>
            </c:extLst>
          </c:dPt>
          <c:dPt>
            <c:idx val="4"/>
            <c:bubble3D val="0"/>
            <c:explosion val="22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B25C-420D-8289-F2CD90CBF39D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A-0BE0-428C-BB3B-DEEC3697A432}"/>
              </c:ext>
            </c:extLst>
          </c:dPt>
          <c:dLbls>
            <c:dLbl>
              <c:idx val="0"/>
              <c:layout>
                <c:manualLayout>
                  <c:x val="-1.2486568510764809E-16"/>
                  <c:y val="5.3907621375402753E-2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197" b="1" i="0" u="none" strike="noStrike" kern="1200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  <a:ea typeface="+mn-ea"/>
                        <a:cs typeface="+mn-cs"/>
                      </a:defRPr>
                    </a:pPr>
                    <a:r>
                      <a:rPr lang="ru-RU" dirty="0" smtClean="0"/>
                      <a:t>3</a:t>
                    </a:r>
                    <a:r>
                      <a:rPr lang="ru-RU" baseline="0" dirty="0" smtClean="0"/>
                      <a:t> 350,4 </a:t>
                    </a:r>
                    <a:r>
                      <a:rPr lang="ru-RU" dirty="0" smtClean="0"/>
                      <a:t>тис </a:t>
                    </a:r>
                    <a:r>
                      <a:rPr lang="ru-RU" dirty="0"/>
                      <a:t>грн </a:t>
                    </a:r>
                    <a:fld id="{1949D3F3-AED6-470B-BB74-38C7C3A2012B}" type="CATEGORYNAME">
                      <a:rPr lang="ru-RU" smtClean="0"/>
                      <a:pPr>
                        <a:defRPr/>
                      </a:pPr>
                      <a:t>[ИМЯ КАТЕГОРИИ]</a:t>
                    </a:fld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5,9 %</a:t>
                    </a:r>
                  </a:p>
                </c:rich>
              </c:tx>
              <c:spPr>
                <a:solidFill>
                  <a:srgbClr val="052F61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/>
                      </a:solidFill>
                      <a:latin typeface="Book Antiqua" panose="02040602050305030304" pitchFamily="18" charset="0"/>
                      <a:ea typeface="+mn-ea"/>
                      <a:cs typeface="+mn-cs"/>
                    </a:defRPr>
                  </a:pPr>
                  <a:endParaRPr lang="uk-UA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32312828354401868"/>
                      <c:h val="0.22955597526200794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B25C-420D-8289-F2CD90CBF39D}"/>
                </c:ext>
              </c:extLst>
            </c:dLbl>
            <c:dLbl>
              <c:idx val="1"/>
              <c:layout>
                <c:manualLayout>
                  <c:x val="3.0649204039098515E-2"/>
                  <c:y val="0.18577565455690101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197" b="1" i="0" u="none" strike="noStrike" kern="1200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  <a:ea typeface="+mn-ea"/>
                        <a:cs typeface="+mn-cs"/>
                      </a:defRPr>
                    </a:pPr>
                    <a:r>
                      <a:rPr lang="ru-RU" dirty="0" smtClean="0"/>
                      <a:t>28</a:t>
                    </a:r>
                    <a:r>
                      <a:rPr lang="ru-RU" baseline="0" dirty="0" smtClean="0"/>
                      <a:t> 770,4</a:t>
                    </a:r>
                    <a:r>
                      <a:rPr lang="ru-RU" dirty="0" smtClean="0"/>
                      <a:t> </a:t>
                    </a:r>
                    <a:r>
                      <a:rPr lang="ru-RU" dirty="0"/>
                      <a:t>тис грн </a:t>
                    </a:r>
                    <a:fld id="{2CA91DA9-305B-4110-8A26-0AED4DEE47AC}" type="CATEGORYNAME">
                      <a:rPr lang="ru-RU" smtClean="0"/>
                      <a:pPr>
                        <a:defRPr/>
                      </a:pPr>
                      <a:t>[ИМЯ КАТЕГОРИИ]</a:t>
                    </a:fld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49,7 %</a:t>
                    </a:r>
                  </a:p>
                </c:rich>
              </c:tx>
              <c:spPr>
                <a:solidFill>
                  <a:srgbClr val="A50E82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/>
                      </a:solidFill>
                      <a:latin typeface="Book Antiqua" panose="02040602050305030304" pitchFamily="18" charset="0"/>
                      <a:ea typeface="+mn-ea"/>
                      <a:cs typeface="+mn-cs"/>
                    </a:defRPr>
                  </a:pPr>
                  <a:endParaRPr lang="uk-UA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B25C-420D-8289-F2CD90CBF39D}"/>
                </c:ext>
              </c:extLst>
            </c:dLbl>
            <c:dLbl>
              <c:idx val="2"/>
              <c:layout>
                <c:manualLayout>
                  <c:x val="-7.1514809424563203E-2"/>
                  <c:y val="4.2328630152205289E-2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197" b="1" i="0" u="none" strike="noStrike" kern="1200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  <a:ea typeface="+mn-ea"/>
                        <a:cs typeface="+mn-cs"/>
                      </a:defRPr>
                    </a:pPr>
                    <a:r>
                      <a:rPr lang="ru-RU" dirty="0" smtClean="0"/>
                      <a:t>18</a:t>
                    </a:r>
                    <a:r>
                      <a:rPr lang="ru-RU" baseline="0" dirty="0" smtClean="0"/>
                      <a:t> 400,0</a:t>
                    </a:r>
                    <a:r>
                      <a:rPr lang="ru-RU" dirty="0" smtClean="0"/>
                      <a:t> </a:t>
                    </a:r>
                    <a:r>
                      <a:rPr lang="ru-RU" dirty="0"/>
                      <a:t>тис грн </a:t>
                    </a:r>
                    <a:fld id="{5DD6D7E2-220F-40BB-AA57-711E36561217}" type="CATEGORYNAME">
                      <a:rPr lang="ru-RU" smtClean="0"/>
                      <a:pPr>
                        <a:defRPr/>
                      </a:pPr>
                      <a:t>[ИМЯ КАТЕГОРИИ]</a:t>
                    </a:fld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31,9%</a:t>
                    </a:r>
                  </a:p>
                </c:rich>
              </c:tx>
              <c:spPr>
                <a:solidFill>
                  <a:srgbClr val="14967C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/>
                      </a:solidFill>
                      <a:latin typeface="Book Antiqua" panose="02040602050305030304" pitchFamily="18" charset="0"/>
                      <a:ea typeface="+mn-ea"/>
                      <a:cs typeface="+mn-cs"/>
                    </a:defRPr>
                  </a:pPr>
                  <a:endParaRPr lang="uk-UA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B25C-420D-8289-F2CD90CBF39D}"/>
                </c:ext>
              </c:extLst>
            </c:dLbl>
            <c:dLbl>
              <c:idx val="3"/>
              <c:layout>
                <c:manualLayout>
                  <c:x val="4.2568338943192383E-3"/>
                  <c:y val="-0.26094980187386591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197" b="1" i="0" u="none" strike="noStrike" kern="1200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  <a:ea typeface="+mn-ea"/>
                        <a:cs typeface="+mn-cs"/>
                      </a:defRPr>
                    </a:pPr>
                    <a:r>
                      <a:rPr lang="ru-RU" dirty="0" smtClean="0"/>
                      <a:t>7</a:t>
                    </a:r>
                    <a:r>
                      <a:rPr lang="ru-RU" baseline="0" dirty="0" smtClean="0"/>
                      <a:t> 200,2 </a:t>
                    </a:r>
                    <a:r>
                      <a:rPr lang="ru-RU" dirty="0" smtClean="0"/>
                      <a:t> </a:t>
                    </a:r>
                    <a:r>
                      <a:rPr lang="ru-RU" dirty="0"/>
                      <a:t>тис </a:t>
                    </a:r>
                    <a:r>
                      <a:rPr lang="ru-RU" baseline="0" dirty="0"/>
                      <a:t> грн. </a:t>
                    </a:r>
                    <a:r>
                      <a:rPr lang="ru-RU" baseline="0" dirty="0" smtClean="0"/>
                      <a:t>Р </a:t>
                    </a:r>
                    <a:r>
                      <a:rPr lang="ru-RU" baseline="0" dirty="0" err="1" smtClean="0"/>
                      <a:t>Житлкомсервіс</a:t>
                    </a:r>
                    <a:endParaRPr lang="ru-RU" baseline="0" dirty="0"/>
                  </a:p>
                  <a:p>
                    <a:pPr>
                      <a:defRPr/>
                    </a:pPr>
                    <a:r>
                      <a:rPr lang="ru-RU" baseline="0" dirty="0" smtClean="0"/>
                      <a:t>12,5 %</a:t>
                    </a:r>
                    <a:r>
                      <a:rPr lang="ru-RU" baseline="0" dirty="0"/>
                      <a:t>
</a:t>
                    </a:r>
                  </a:p>
                </c:rich>
              </c:tx>
              <c:spPr>
                <a:xfrm>
                  <a:off x="5307541" y="0"/>
                  <a:ext cx="1553171" cy="615637"/>
                </a:xfrm>
                <a:solidFill>
                  <a:srgbClr val="6A9E1F"/>
                </a:solidFill>
                <a:ln w="9525" cap="flat" cmpd="sng" algn="ctr">
                  <a:solidFill>
                    <a:prstClr val="black">
                      <a:lumMod val="25000"/>
                      <a:lumOff val="75000"/>
                    </a:prst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/>
                      </a:solidFill>
                      <a:latin typeface="Book Antiqua" panose="02040602050305030304" pitchFamily="18" charset="0"/>
                      <a:ea typeface="+mn-ea"/>
                      <a:cs typeface="+mn-cs"/>
                    </a:defRPr>
                  </a:pPr>
                  <a:endParaRPr lang="uk-UA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-78530"/>
                        <a:gd name="adj2" fmla="val 197081"/>
                      </a:avLst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20823908524326631"/>
                      <c:h val="0.1139943709958152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B25C-420D-8289-F2CD90CBF39D}"/>
                </c:ext>
              </c:extLst>
            </c:dLbl>
            <c:dLbl>
              <c:idx val="4"/>
              <c:layout>
                <c:manualLayout>
                  <c:x val="0.36523634813259065"/>
                  <c:y val="-0.18699783357404734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197" b="1" i="0" u="none" strike="noStrike" kern="1200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  <a:ea typeface="+mn-ea"/>
                        <a:cs typeface="+mn-cs"/>
                      </a:defRPr>
                    </a:pPr>
                    <a:r>
                      <a:rPr lang="ru-RU" baseline="0" dirty="0"/>
                      <a:t>6 891,9 тис </a:t>
                    </a:r>
                    <a:r>
                      <a:rPr lang="ru-RU" baseline="0" dirty="0" err="1"/>
                      <a:t>грн</a:t>
                    </a:r>
                    <a:r>
                      <a:rPr lang="ru-RU" baseline="0" dirty="0"/>
                      <a:t> </a:t>
                    </a:r>
                    <a:fld id="{7C2E2C3F-8B25-402E-9602-41B108D66F29}" type="CATEGORYNAME">
                      <a:rPr lang="ru-RU" smtClean="0"/>
                      <a:pPr>
                        <a:defRPr/>
                      </a:pPr>
                      <a:t>[ИМЯ КАТЕГОРИИ]</a:t>
                    </a:fld>
                    <a:r>
                      <a:rPr lang="ru-RU" baseline="0" dirty="0"/>
                      <a:t>
5%</a:t>
                    </a:r>
                  </a:p>
                </c:rich>
              </c:tx>
              <c:spPr>
                <a:solidFill>
                  <a:srgbClr val="E87D37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/>
                      </a:solidFill>
                      <a:latin typeface="Book Antiqua" panose="02040602050305030304" pitchFamily="18" charset="0"/>
                      <a:ea typeface="+mn-ea"/>
                      <a:cs typeface="+mn-cs"/>
                    </a:defRPr>
                  </a:pPr>
                  <a:endParaRPr lang="uk-UA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2987555967310197"/>
                      <c:h val="0.18319964448394621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B25C-420D-8289-F2CD90CBF39D}"/>
                </c:ext>
              </c:extLst>
            </c:dLbl>
            <c:dLbl>
              <c:idx val="5"/>
              <c:layout>
                <c:manualLayout>
                  <c:x val="0.1855979577923188"/>
                  <c:y val="-0.18342406399288971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197" b="1" i="0" u="none" strike="noStrike" kern="1200" baseline="0">
                        <a:solidFill>
                          <a:schemeClr val="tx1"/>
                        </a:solidFill>
                        <a:latin typeface="Book Antiqua" panose="02040602050305030304" pitchFamily="18" charset="0"/>
                        <a:ea typeface="+mn-ea"/>
                        <a:cs typeface="+mn-cs"/>
                      </a:defRPr>
                    </a:pPr>
                    <a:r>
                      <a:rPr lang="ru-RU" dirty="0"/>
                      <a:t>38 848,1</a:t>
                    </a:r>
                    <a:r>
                      <a:rPr lang="ru-RU" baseline="0" dirty="0"/>
                      <a:t> тис грн Будівництво водогону (</a:t>
                    </a:r>
                    <a:r>
                      <a:rPr lang="ru-RU" baseline="0" dirty="0" err="1"/>
                      <a:t>с.Шолохово</a:t>
                    </a:r>
                    <a:r>
                      <a:rPr lang="ru-RU" baseline="0" dirty="0"/>
                      <a:t>) 29 %</a:t>
                    </a:r>
                    <a:endParaRPr lang="ru-RU" dirty="0"/>
                  </a:p>
                </c:rich>
              </c:tx>
              <c:spPr>
                <a:solidFill>
                  <a:srgbClr val="C00000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/>
                      </a:solidFill>
                      <a:latin typeface="Book Antiqua" panose="02040602050305030304" pitchFamily="18" charset="0"/>
                      <a:ea typeface="+mn-ea"/>
                      <a:cs typeface="+mn-cs"/>
                    </a:defRPr>
                  </a:pPr>
                  <a:endParaRPr lang="uk-UA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/>
                </c:ext>
                <c:ext xmlns:c16="http://schemas.microsoft.com/office/drawing/2014/chart" uri="{C3380CC4-5D6E-409C-BE32-E72D297353CC}">
                  <c16:uniqueId val="{0000000A-0BE0-428C-BB3B-DEEC3697A432}"/>
                </c:ext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Book Antiqua" panose="02040602050305030304" pitchFamily="18" charset="0"/>
                    <a:ea typeface="+mn-ea"/>
                    <a:cs typeface="+mn-cs"/>
                  </a:defRPr>
                </a:pPr>
                <a:endParaRPr lang="uk-UA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Лист1!$A$2:$A$5</c:f>
              <c:strCache>
                <c:ptCount val="4"/>
                <c:pt idx="0">
                  <c:v>Інші видатки у сферф житлово-комунального господарства, в тому числі послуги, різниця в тарифах</c:v>
                </c:pt>
                <c:pt idx="1">
                  <c:v>Благоустрій міста: заходи з прибирання, озеленення, утримання мереж ЗО та інше</c:v>
                </c:pt>
                <c:pt idx="2">
                  <c:v>Покровводоканал: фінансова підтримка</c:v>
                </c:pt>
                <c:pt idx="3">
                  <c:v>Житлкосервіс: утримання та обслуговування соціальних гуртожитків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3350.4</c:v>
                </c:pt>
                <c:pt idx="1">
                  <c:v>28770.400000000001</c:v>
                </c:pt>
                <c:pt idx="2">
                  <c:v>18400</c:v>
                </c:pt>
                <c:pt idx="3">
                  <c:v>7200.2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25C-420D-8289-F2CD90CBF39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b="1">
          <a:solidFill>
            <a:schemeClr val="tx1"/>
          </a:solidFill>
          <a:latin typeface="Book Antiqua" panose="02040602050305030304" pitchFamily="18" charset="0"/>
        </a:defRPr>
      </a:pPr>
      <a:endParaRPr lang="uk-UA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 w="25400">
          <a:noFill/>
        </a:ln>
        <a:effectLst/>
        <a:sp3d/>
      </c:spPr>
    </c:sideWall>
    <c:backWall>
      <c:thickness val="0"/>
      <c:spPr>
        <a:noFill/>
        <a:ln w="25400"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"/>
          <c:y val="0"/>
          <c:w val="0.9954274847961424"/>
          <c:h val="0.43068534499750921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Лист1!$B$12</c:f>
              <c:strCache>
                <c:ptCount val="1"/>
                <c:pt idx="0">
                  <c:v>86877,6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Лист1!$A$2:$A$11</c:f>
              <c:strCache>
                <c:ptCount val="7"/>
                <c:pt idx="0">
                  <c:v>Базова дотація</c:v>
                </c:pt>
                <c:pt idx="1">
                  <c:v>Інші дотації</c:v>
                </c:pt>
                <c:pt idx="2">
                  <c:v>Освітня субвенція</c:v>
                </c:pt>
                <c:pt idx="3">
                  <c:v>Субвенції на утримання закладів галузі освіта</c:v>
                </c:pt>
                <c:pt idx="4">
                  <c:v>Субвенція на підтримку малих групових будинків</c:v>
                </c:pt>
                <c:pt idx="5">
                  <c:v>Дотація на проведення розрахунків протягом опалювального сезону за енергоносії</c:v>
                </c:pt>
                <c:pt idx="6">
                  <c:v>Інші субвенції з місцевого бюджету</c:v>
                </c:pt>
              </c:strCache>
            </c:strRef>
          </c:cat>
          <c:val>
            <c:numRef>
              <c:f>Лист1!$B$2:$B$11</c:f>
              <c:numCache>
                <c:formatCode>General</c:formatCode>
                <c:ptCount val="7"/>
                <c:pt idx="0">
                  <c:v>4018.2</c:v>
                </c:pt>
                <c:pt idx="1">
                  <c:v>48.8</c:v>
                </c:pt>
                <c:pt idx="2">
                  <c:v>75606.100000000006</c:v>
                </c:pt>
                <c:pt idx="3">
                  <c:v>1911.5</c:v>
                </c:pt>
                <c:pt idx="4">
                  <c:v>580.29999999999995</c:v>
                </c:pt>
                <c:pt idx="5">
                  <c:v>3896.8</c:v>
                </c:pt>
                <c:pt idx="6">
                  <c:v>815.9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55A-4689-8FF1-1175836E71EA}"/>
            </c:ext>
          </c:extLst>
        </c:ser>
        <c:ser>
          <c:idx val="1"/>
          <c:order val="1"/>
          <c:tx>
            <c:strRef>
              <c:f>Лист1!$C$12</c:f>
              <c:strCache>
                <c:ptCount val="1"/>
                <c:pt idx="0">
                  <c:v>86317,8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Лист1!$A$2:$A$11</c:f>
              <c:strCache>
                <c:ptCount val="7"/>
                <c:pt idx="0">
                  <c:v>Базова дотація</c:v>
                </c:pt>
                <c:pt idx="1">
                  <c:v>Інші дотації</c:v>
                </c:pt>
                <c:pt idx="2">
                  <c:v>Освітня субвенція</c:v>
                </c:pt>
                <c:pt idx="3">
                  <c:v>Субвенції на утримання закладів галузі освіта</c:v>
                </c:pt>
                <c:pt idx="4">
                  <c:v>Субвенція на підтримку малих групових будинків</c:v>
                </c:pt>
                <c:pt idx="5">
                  <c:v>Дотація на проведення розрахунків протягом опалювального сезону за енергоносії</c:v>
                </c:pt>
                <c:pt idx="6">
                  <c:v>Інші субвенції з місцевого бюджету</c:v>
                </c:pt>
              </c:strCache>
            </c:strRef>
          </c:cat>
          <c:val>
            <c:numRef>
              <c:f>Лист1!$C$2:$C$11</c:f>
              <c:numCache>
                <c:formatCode>General</c:formatCode>
                <c:ptCount val="7"/>
                <c:pt idx="0">
                  <c:v>4018.2</c:v>
                </c:pt>
                <c:pt idx="1">
                  <c:v>48.8</c:v>
                </c:pt>
                <c:pt idx="2">
                  <c:v>75606.100000000006</c:v>
                </c:pt>
                <c:pt idx="3">
                  <c:v>1883.5</c:v>
                </c:pt>
                <c:pt idx="4">
                  <c:v>56.3</c:v>
                </c:pt>
                <c:pt idx="5">
                  <c:v>3896.8</c:v>
                </c:pt>
                <c:pt idx="6">
                  <c:v>808.1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55A-4689-8FF1-1175836E71E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shape val="box"/>
        <c:axId val="289580536"/>
        <c:axId val="289580928"/>
        <c:axId val="334749920"/>
      </c:bar3DChart>
      <c:catAx>
        <c:axId val="28958053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89580928"/>
        <c:crosses val="autoZero"/>
        <c:auto val="0"/>
        <c:lblAlgn val="ctr"/>
        <c:lblOffset val="100"/>
        <c:noMultiLvlLbl val="0"/>
      </c:catAx>
      <c:valAx>
        <c:axId val="28958092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289580536"/>
        <c:crosses val="autoZero"/>
        <c:crossBetween val="between"/>
      </c:valAx>
      <c:serAx>
        <c:axId val="334749920"/>
        <c:scaling>
          <c:orientation val="minMax"/>
        </c:scaling>
        <c:delete val="1"/>
        <c:axPos val="b"/>
        <c:majorTickMark val="out"/>
        <c:minorTickMark val="none"/>
        <c:tickLblPos val="nextTo"/>
        <c:crossAx val="289580928"/>
        <c:crosses val="autoZero"/>
      </c:ser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1" i="0" u="none" strike="noStrike" kern="1200" baseline="0">
                <a:solidFill>
                  <a:schemeClr val="bg1"/>
                </a:solidFill>
                <a:latin typeface="Book Antiqua" panose="02040602050305030304" pitchFamily="18" charset="0"/>
                <a:ea typeface="+mn-ea"/>
                <a:cs typeface="+mn-cs"/>
              </a:defRPr>
            </a:pPr>
            <a:endParaRPr lang="uk-UA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000">
          <a:latin typeface="Book Antiqua" panose="02040602050305030304" pitchFamily="18" charset="0"/>
        </a:defRPr>
      </a:pPr>
      <a:endParaRPr lang="uk-UA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21171" cy="492958"/>
          </a:xfrm>
          <a:prstGeom prst="rect">
            <a:avLst/>
          </a:prstGeom>
          <a:noFill/>
          <a:ln>
            <a:noFill/>
          </a:ln>
        </p:spPr>
        <p:txBody>
          <a:bodyPr vert="horz" wrap="square" lIns="92738" tIns="46368" rIns="92738" bIns="46368" numCol="1" anchor="t" anchorCtr="0" compatLnSpc="1">
            <a:prstTxWarp prst="textNoShape">
              <a:avLst/>
            </a:prstTxWarp>
          </a:bodyPr>
          <a:lstStyle>
            <a:lvl1pPr defTabSz="925513" eaLnBrk="0" fontAlgn="auto" hangingPunct="0">
              <a:spcBef>
                <a:spcPts val="0"/>
              </a:spcBef>
              <a:spcAft>
                <a:spcPts val="0"/>
              </a:spcAft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339" name="Rectangle 9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3288" y="741363"/>
            <a:ext cx="4935537" cy="37020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8230" y="4689853"/>
            <a:ext cx="4945654" cy="4441686"/>
          </a:xfrm>
          <a:prstGeom prst="rect">
            <a:avLst/>
          </a:prstGeom>
          <a:noFill/>
          <a:ln>
            <a:noFill/>
          </a:ln>
        </p:spPr>
        <p:txBody>
          <a:bodyPr vert="horz" wrap="square" lIns="92738" tIns="46368" rIns="92738" bIns="4636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3820942" y="0"/>
            <a:ext cx="2921171" cy="492958"/>
          </a:xfrm>
          <a:prstGeom prst="rect">
            <a:avLst/>
          </a:prstGeom>
          <a:noFill/>
          <a:ln>
            <a:noFill/>
          </a:ln>
        </p:spPr>
        <p:txBody>
          <a:bodyPr vert="horz" wrap="square" lIns="92738" tIns="46368" rIns="92738" bIns="46368" numCol="1" anchor="t" anchorCtr="0" compatLnSpc="1">
            <a:prstTxWarp prst="textNoShape">
              <a:avLst/>
            </a:prstTxWarp>
          </a:bodyPr>
          <a:lstStyle>
            <a:lvl1pPr algn="r" defTabSz="925513" eaLnBrk="0" fontAlgn="auto" hangingPunct="0">
              <a:spcBef>
                <a:spcPts val="0"/>
              </a:spcBef>
              <a:spcAft>
                <a:spcPts val="0"/>
              </a:spcAft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9705"/>
            <a:ext cx="2921171" cy="492958"/>
          </a:xfrm>
          <a:prstGeom prst="rect">
            <a:avLst/>
          </a:prstGeom>
          <a:noFill/>
          <a:ln>
            <a:noFill/>
          </a:ln>
        </p:spPr>
        <p:txBody>
          <a:bodyPr vert="horz" wrap="square" lIns="92738" tIns="46368" rIns="92738" bIns="46368" numCol="1" anchor="b" anchorCtr="0" compatLnSpc="1">
            <a:prstTxWarp prst="textNoShape">
              <a:avLst/>
            </a:prstTxWarp>
          </a:bodyPr>
          <a:lstStyle>
            <a:lvl1pPr defTabSz="925513" eaLnBrk="0" fontAlgn="auto" hangingPunct="0">
              <a:spcBef>
                <a:spcPts val="0"/>
              </a:spcBef>
              <a:spcAft>
                <a:spcPts val="0"/>
              </a:spcAft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20942" y="9379705"/>
            <a:ext cx="2921171" cy="492958"/>
          </a:xfrm>
          <a:prstGeom prst="rect">
            <a:avLst/>
          </a:prstGeom>
          <a:noFill/>
          <a:ln>
            <a:noFill/>
          </a:ln>
        </p:spPr>
        <p:txBody>
          <a:bodyPr vert="horz" wrap="square" lIns="92738" tIns="46368" rIns="92738" bIns="46368" numCol="1" anchor="b" anchorCtr="0" compatLnSpc="1">
            <a:prstTxWarp prst="textNoShape">
              <a:avLst/>
            </a:prstTxWarp>
          </a:bodyPr>
          <a:lstStyle>
            <a:lvl1pPr algn="r" defTabSz="925513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F1FE7348-19FF-4C68-90A8-5AA8F5F1B2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492283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4334933" y="1169931"/>
            <a:ext cx="4814835" cy="4993802"/>
            <a:chOff x="4334933" y="1169931"/>
            <a:chExt cx="4814835" cy="4993802"/>
          </a:xfrm>
        </p:grpSpPr>
        <p:cxnSp>
          <p:nvCxnSpPr>
            <p:cNvPr id="17" name="Straight Connector 16"/>
            <p:cNvCxnSpPr/>
            <p:nvPr/>
          </p:nvCxnSpPr>
          <p:spPr>
            <a:xfrm flipH="1">
              <a:off x="6009259" y="1169931"/>
              <a:ext cx="3134741" cy="313474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H="1">
              <a:off x="4334933" y="1348898"/>
              <a:ext cx="4814835" cy="481483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5225595" y="1469269"/>
              <a:ext cx="3912054" cy="391205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>
              <a:off x="5304588" y="1307856"/>
              <a:ext cx="3839412" cy="3839412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5707078" y="1770196"/>
              <a:ext cx="3430571" cy="343057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533400"/>
            <a:ext cx="6154713" cy="3124201"/>
          </a:xfrm>
        </p:spPr>
        <p:txBody>
          <a:bodyPr anchor="b">
            <a:normAutofit/>
          </a:bodyPr>
          <a:lstStyle>
            <a:lvl1pPr algn="l">
              <a:defRPr sz="44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843868"/>
            <a:ext cx="4954250" cy="1913466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AC4CDD-2A11-4697-8E2B-450A801234B4}" type="datetimeFigureOut">
              <a:rPr lang="en-US" smtClean="0"/>
              <a:pPr>
                <a:defRPr/>
              </a:pPr>
              <a:t>2/15/2023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379D55-8975-4467-9179-FA48879AB80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4655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6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533400" y="533400"/>
            <a:ext cx="8077200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2" y="3843867"/>
            <a:ext cx="7281332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AFF44BC-93BC-4964-88A3-8022890ED6BB}" type="datetimeFigureOut">
              <a:rPr lang="en-US" smtClean="0"/>
              <a:pPr>
                <a:defRPr/>
              </a:pPr>
              <a:t>2/15/2023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6A0928-3F3B-49A7-B9FF-062A60B925C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18104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077200" cy="2895600"/>
          </a:xfrm>
        </p:spPr>
        <p:txBody>
          <a:bodyPr anchor="ctr">
            <a:normAutofit/>
          </a:bodyPr>
          <a:lstStyle>
            <a:lvl1pPr algn="l">
              <a:defRPr sz="28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114800"/>
            <a:ext cx="6383552" cy="1905000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CBE9E96-2986-4AA8-AC59-B9328A329598}" type="datetimeFigureOut">
              <a:rPr lang="en-US" smtClean="0"/>
              <a:pPr>
                <a:defRPr/>
              </a:pPr>
              <a:t>2/15/2023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B32376-AF4F-41D0-A884-EA59CA63EEE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1326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3" y="533400"/>
            <a:ext cx="6859787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66800" y="3429000"/>
            <a:ext cx="6402467" cy="4826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301070"/>
            <a:ext cx="6382361" cy="171873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8773629-E881-4766-9863-3CF281B29915}" type="datetimeFigureOut">
              <a:rPr lang="en-US" smtClean="0"/>
              <a:pPr>
                <a:defRPr/>
              </a:pPr>
              <a:t>2/15/2023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CDC79E-8A63-4409-A7A2-9944FF36555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571469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429000"/>
            <a:ext cx="6382361" cy="1697400"/>
          </a:xfrm>
        </p:spPr>
        <p:txBody>
          <a:bodyPr anchor="b">
            <a:normAutofit/>
          </a:bodyPr>
          <a:lstStyle>
            <a:lvl1pPr algn="l">
              <a:defRPr sz="28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132980"/>
            <a:ext cx="6383552" cy="886819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BBA1D4F-0D52-46B5-B707-4BDA495B3ABD}" type="datetimeFigureOut">
              <a:rPr lang="en-US" smtClean="0"/>
              <a:pPr>
                <a:defRPr/>
              </a:pPr>
              <a:t>2/15/2023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96BCE6-363E-4AA6-B0CF-1B02C31EC50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85074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4" y="533400"/>
            <a:ext cx="6859786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886200"/>
            <a:ext cx="638236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953000"/>
            <a:ext cx="63823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0B06973-9B22-485C-A2CD-29C5BA07AEB1}" type="datetimeFigureOut">
              <a:rPr lang="en-US" smtClean="0"/>
              <a:pPr>
                <a:defRPr/>
              </a:pPr>
              <a:t>2/15/2023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71D6A5-4B22-4EC4-BF76-FD1032D7CA0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698320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7525658" cy="28956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800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928534"/>
            <a:ext cx="6382361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766735"/>
            <a:ext cx="6382360" cy="1253065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0B06973-9B22-485C-A2CD-29C5BA07AEB1}" type="datetimeFigureOut">
              <a:rPr lang="en-US" smtClean="0"/>
              <a:pPr>
                <a:defRPr/>
              </a:pPr>
              <a:t>2/15/2023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71D6A5-4B22-4EC4-BF76-FD1032D7CA0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5119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 algn="l">
              <a:defRPr sz="2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1"/>
            <a:ext cx="6554867" cy="376767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4D7468E-9EB7-4204-84E3-68FC75F293A0}" type="datetimeFigureOut">
              <a:rPr lang="en-US" smtClean="0"/>
              <a:pPr>
                <a:defRPr/>
              </a:pPr>
              <a:t>2/15/2023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E1FC43-FF38-4A10-9311-940CB918057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3263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6406" y="533400"/>
            <a:ext cx="2044194" cy="4419600"/>
          </a:xfrm>
        </p:spPr>
        <p:txBody>
          <a:bodyPr vert="eaVert">
            <a:normAutofit/>
          </a:bodyPr>
          <a:lstStyle>
            <a:lvl1pPr>
              <a:defRPr sz="2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0"/>
            <a:ext cx="5850012" cy="54864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6684C74-195E-4B6B-AEB1-77F39018A1E9}" type="datetimeFigureOut">
              <a:rPr lang="en-US" smtClean="0"/>
              <a:pPr>
                <a:defRPr/>
              </a:pPr>
              <a:t>2/15/2023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DA859A7-0A8F-4A6B-B159-557692CF610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2927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533400"/>
            <a:ext cx="6554867" cy="3767670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A98A3F7-86ED-4F6D-AAEC-06CF7EB44417}" type="datetimeFigureOut">
              <a:rPr lang="en-US" smtClean="0"/>
              <a:pPr>
                <a:defRPr/>
              </a:pPr>
              <a:t>2/15/2023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5EC657-BD99-4907-8E39-0FE6319892A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4306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981199"/>
            <a:ext cx="6402468" cy="2319867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487333"/>
            <a:ext cx="6402467" cy="1532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7C87F5E-0F6D-4262-820D-03820E99618A}" type="datetimeFigureOut">
              <a:rPr lang="en-US" smtClean="0"/>
              <a:pPr>
                <a:defRPr/>
              </a:pPr>
              <a:t>2/15/2023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380D01-EF58-4BB9-B141-9C38AD7351B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73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13"/>
          </p:nvPr>
        </p:nvSpPr>
        <p:spPr>
          <a:xfrm>
            <a:off x="533400" y="533400"/>
            <a:ext cx="3949967" cy="3767667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533400"/>
            <a:ext cx="3948238" cy="37592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D3F067D-51FB-4997-A07D-FAC4CBD3E472}" type="datetimeFigureOut">
              <a:rPr lang="en-US" smtClean="0"/>
              <a:pPr>
                <a:defRPr/>
              </a:pPr>
              <a:t>2/15/2023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80FBE38-98A7-4DC1-BF91-696E607EA7B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22214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1" y="533400"/>
            <a:ext cx="3716866" cy="609600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399" y="1143000"/>
            <a:ext cx="3945467" cy="3158067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5016" y="566738"/>
            <a:ext cx="376405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1143000"/>
            <a:ext cx="3956705" cy="3149600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053D265-23B3-4737-B24B-2764345FF083}" type="datetimeFigureOut">
              <a:rPr lang="en-US" smtClean="0"/>
              <a:pPr>
                <a:defRPr/>
              </a:pPr>
              <a:t>2/15/2023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C0ED44-843A-429F-83AB-C5DBDC7DCB9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70630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96D25EC-3EAD-411B-8E72-6804390E540E}" type="datetimeFigureOut">
              <a:rPr lang="en-US" smtClean="0"/>
              <a:pPr>
                <a:defRPr/>
              </a:pPr>
              <a:t>2/15/2023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7F1EB7-9BC9-46E8-86DD-A301154EA5F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71412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54AC38A-56B0-470D-9DCF-77CDE4DBBAFD}" type="datetimeFigureOut">
              <a:rPr lang="en-US" smtClean="0"/>
              <a:pPr>
                <a:defRPr/>
              </a:pPr>
              <a:t>2/15/2023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1C1645-F3C2-4F4B-9874-FC8E574810E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0173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8667" y="533400"/>
            <a:ext cx="3200400" cy="1524000"/>
          </a:xfrm>
        </p:spPr>
        <p:txBody>
          <a:bodyPr anchor="b">
            <a:normAutofit/>
          </a:bodyPr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399" y="533400"/>
            <a:ext cx="4438755" cy="54864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18667" y="2209802"/>
            <a:ext cx="32004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3B6F398-02C7-4986-845A-68A2284A7631}" type="datetimeFigureOut">
              <a:rPr lang="en-US" smtClean="0"/>
              <a:pPr>
                <a:defRPr/>
              </a:pPr>
              <a:t>2/15/2023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67EB93-8489-4FA9-BA9C-91740B89E46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42748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5800" y="1447800"/>
            <a:ext cx="3563258" cy="11430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762000" y="914400"/>
            <a:ext cx="3280974" cy="48006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96027" y="2743200"/>
            <a:ext cx="3564223" cy="2082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017EAFB-ECFB-498C-B0A6-D8E691CF2229}" type="datetimeFigureOut">
              <a:rPr lang="en-US" smtClean="0"/>
              <a:pPr>
                <a:defRPr/>
              </a:pPr>
              <a:t>2/15/2023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33400" y="6172200"/>
            <a:ext cx="5811724" cy="365125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CE4661-9C85-433D-81A3-95680B0E21D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675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670675" y="3894667"/>
            <a:ext cx="2470456" cy="2658533"/>
            <a:chOff x="6687077" y="3259666"/>
            <a:chExt cx="2981857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8756120" y="3259666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6687077" y="3486677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7772400" y="3581400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7923214" y="3433394"/>
              <a:ext cx="1739738" cy="173974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8398935" y="3985317"/>
              <a:ext cx="1264017" cy="126401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33401"/>
            <a:ext cx="6554867" cy="37676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30245" y="6172203"/>
            <a:ext cx="1200463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90B06973-9B22-485C-A2CD-29C5BA07AEB1}" type="datetimeFigureOut">
              <a:rPr lang="en-US" smtClean="0"/>
              <a:pPr>
                <a:defRPr/>
              </a:pPr>
              <a:t>2/15/2023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6172200"/>
            <a:ext cx="5811724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4426" y="5578478"/>
            <a:ext cx="856907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28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5D71D6A5-4B22-4EC4-BF76-FD1032D7CA0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142192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  <p:sldLayoutId id="2147483840" r:id="rId12"/>
    <p:sldLayoutId id="2147483841" r:id="rId13"/>
    <p:sldLayoutId id="2147483842" r:id="rId14"/>
    <p:sldLayoutId id="2147483843" r:id="rId15"/>
    <p:sldLayoutId id="2147483844" r:id="rId16"/>
    <p:sldLayoutId id="214748384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63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Rectangle 6"/>
          <p:cNvSpPr>
            <a:spLocks noGrp="1" noChangeArrowheads="1"/>
          </p:cNvSpPr>
          <p:nvPr>
            <p:ph type="ctrTitle"/>
          </p:nvPr>
        </p:nvSpPr>
        <p:spPr>
          <a:xfrm>
            <a:off x="251520" y="1556792"/>
            <a:ext cx="8487179" cy="324036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Звіт</a:t>
            </a:r>
            <a:br>
              <a:rPr lang="uk-UA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</a:br>
            <a:r>
              <a:rPr lang="uk-UA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 про виконання бюджету</a:t>
            </a:r>
            <a:br>
              <a:rPr lang="uk-UA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</a:br>
            <a:r>
              <a:rPr lang="uk-UA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 Покровської міської територіальної  громади  за </a:t>
            </a:r>
            <a:r>
              <a:rPr lang="uk-U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2022 </a:t>
            </a:r>
            <a:r>
              <a:rPr lang="uk-UA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рік</a:t>
            </a:r>
            <a:endParaRPr lang="ru-RU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654401" y="5042806"/>
            <a:ext cx="2520280" cy="145849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dirty="0" err="1">
                <a:solidFill>
                  <a:schemeClr val="tx1"/>
                </a:solidFill>
                <a:latin typeface="Book Antiqua" panose="02040602050305030304" pitchFamily="18" charset="0"/>
              </a:rPr>
              <a:t>Покровська</a:t>
            </a:r>
            <a:r>
              <a:rPr lang="ru-RU" dirty="0">
                <a:solidFill>
                  <a:schemeClr val="tx1"/>
                </a:solidFill>
                <a:latin typeface="Book Antiqua" panose="02040602050305030304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Book Antiqua" panose="02040602050305030304" pitchFamily="18" charset="0"/>
              </a:rPr>
              <a:t>міська</a:t>
            </a:r>
            <a:endParaRPr lang="ru-RU" dirty="0">
              <a:solidFill>
                <a:schemeClr val="tx1"/>
              </a:solidFill>
              <a:latin typeface="Book Antiqua" panose="02040602050305030304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dirty="0" err="1">
                <a:solidFill>
                  <a:schemeClr val="tx1"/>
                </a:solidFill>
                <a:latin typeface="Book Antiqua" panose="02040602050305030304" pitchFamily="18" charset="0"/>
              </a:rPr>
              <a:t>територіальна</a:t>
            </a:r>
            <a:r>
              <a:rPr lang="ru-RU" dirty="0">
                <a:solidFill>
                  <a:schemeClr val="tx1"/>
                </a:solidFill>
                <a:latin typeface="Book Antiqua" panose="02040602050305030304" pitchFamily="18" charset="0"/>
              </a:rPr>
              <a:t> громада</a:t>
            </a:r>
          </a:p>
        </p:txBody>
      </p:sp>
      <p:sp>
        <p:nvSpPr>
          <p:cNvPr id="4" name="Rectangle 6"/>
          <p:cNvSpPr txBox="1">
            <a:spLocks noChangeArrowheads="1"/>
          </p:cNvSpPr>
          <p:nvPr/>
        </p:nvSpPr>
        <p:spPr>
          <a:xfrm>
            <a:off x="2414588" y="5172075"/>
            <a:ext cx="6324600" cy="1371600"/>
          </a:xfrm>
          <a:prstGeom prst="rect">
            <a:avLst/>
          </a:prstGeom>
        </p:spPr>
        <p:txBody>
          <a:bodyPr wrap="none">
            <a:normAutofit/>
          </a:bodyPr>
          <a:lstStyle>
            <a:lvl1pPr algn="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7200" b="0" kern="1200" spc="-225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100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endParaRPr lang="ru-RU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ctangle 7"/>
          <p:cNvSpPr txBox="1">
            <a:spLocks noChangeArrowheads="1"/>
          </p:cNvSpPr>
          <p:nvPr/>
        </p:nvSpPr>
        <p:spPr>
          <a:xfrm>
            <a:off x="1915030" y="5882773"/>
            <a:ext cx="6823669" cy="618523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2400" b="0" kern="120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uk-UA" dirty="0">
                <a:solidFill>
                  <a:schemeClr val="tx1"/>
                </a:solidFill>
                <a:latin typeface="Book Antiqua" panose="02040602050305030304" pitchFamily="18" charset="0"/>
              </a:rPr>
              <a:t>Доповідач: Міщенко Т.В.</a:t>
            </a:r>
            <a:endParaRPr lang="ru-RU" dirty="0">
              <a:solidFill>
                <a:schemeClr val="tx1"/>
              </a:solidFill>
              <a:latin typeface="Book Antiqua" panose="02040602050305030304" pitchFamily="18" charset="0"/>
            </a:endParaRPr>
          </a:p>
        </p:txBody>
      </p:sp>
      <p:pic>
        <p:nvPicPr>
          <p:cNvPr id="10246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7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504" y="94924"/>
            <a:ext cx="1681163" cy="210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64000">
              <a:schemeClr val="bg2">
                <a:tint val="97000"/>
                <a:hueMod val="92000"/>
                <a:satMod val="169000"/>
                <a:lumMod val="72000"/>
                <a:lumOff val="28000"/>
                <a:alpha val="97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673027557"/>
              </p:ext>
            </p:extLst>
          </p:nvPr>
        </p:nvGraphicFramePr>
        <p:xfrm>
          <a:off x="35496" y="764704"/>
          <a:ext cx="9001000" cy="60932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899592" y="334397"/>
            <a:ext cx="77048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>
                <a:solidFill>
                  <a:schemeClr val="bg1"/>
                </a:solidFill>
                <a:latin typeface="Book Antiqua" panose="02040602050305030304" pitchFamily="18" charset="0"/>
              </a:rPr>
              <a:t>Міжбюджетні трансферти                                                        </a:t>
            </a:r>
            <a:r>
              <a:rPr lang="uk-UA" sz="2400" b="1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86 317,8 тис</a:t>
            </a:r>
            <a:r>
              <a:rPr lang="uk-UA" sz="2400" b="1" dirty="0">
                <a:solidFill>
                  <a:schemeClr val="bg1"/>
                </a:solidFill>
                <a:latin typeface="Book Antiqua" panose="02040602050305030304" pitchFamily="18" charset="0"/>
              </a:rPr>
              <a:t>. грн</a:t>
            </a:r>
          </a:p>
          <a:p>
            <a:pPr algn="ctr"/>
            <a:endParaRPr lang="uk-UA" sz="2400" b="1" dirty="0">
              <a:solidFill>
                <a:schemeClr val="bg1"/>
              </a:solidFill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80888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73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086600" cy="1008112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/>
            </a:r>
            <a:b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</a:br>
            <a: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Структура надходжень </a:t>
            </a:r>
            <a:b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</a:br>
            <a: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до загального фонду бюджету</a:t>
            </a:r>
            <a:b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</a:b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305 067,1 тис</a:t>
            </a:r>
            <a: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. грн</a:t>
            </a:r>
            <a:b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</a:b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1871711853"/>
              </p:ext>
            </p:extLst>
          </p:nvPr>
        </p:nvGraphicFramePr>
        <p:xfrm>
          <a:off x="827584" y="1412776"/>
          <a:ext cx="7570248" cy="50405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 flipH="1">
            <a:off x="438178" y="6407617"/>
            <a:ext cx="45719" cy="45719"/>
          </a:xfrm>
        </p:spPr>
        <p:txBody>
          <a:bodyPr>
            <a:normAutofit fontScale="25000" lnSpcReduction="20000"/>
          </a:bodyPr>
          <a:lstStyle/>
          <a:p>
            <a:endParaRPr lang="uk-UA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62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5" y="116632"/>
            <a:ext cx="7754159" cy="1296144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sz="2800" b="1" dirty="0">
                <a:solidFill>
                  <a:schemeClr val="bg1"/>
                </a:solidFill>
                <a:latin typeface="Book Antiqua" panose="02040602050305030304" pitchFamily="18" charset="0"/>
              </a:rPr>
              <a:t>Спеціальний фонд</a:t>
            </a:r>
            <a:br>
              <a:rPr lang="uk-UA" sz="2800" b="1" dirty="0">
                <a:solidFill>
                  <a:schemeClr val="bg1"/>
                </a:solidFill>
                <a:latin typeface="Book Antiqua" panose="02040602050305030304" pitchFamily="18" charset="0"/>
              </a:rPr>
            </a:br>
            <a:r>
              <a:rPr lang="uk-UA" sz="2800" b="1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2 732,3 тис</a:t>
            </a:r>
            <a:r>
              <a:rPr lang="uk-UA" sz="2800" b="1" dirty="0">
                <a:solidFill>
                  <a:schemeClr val="bg1"/>
                </a:solidFill>
                <a:latin typeface="Book Antiqua" panose="02040602050305030304" pitchFamily="18" charset="0"/>
              </a:rPr>
              <a:t>. грн.</a:t>
            </a:r>
            <a:endParaRPr lang="ru-RU" sz="2800" b="1" dirty="0">
              <a:solidFill>
                <a:schemeClr val="bg1"/>
              </a:solidFill>
              <a:latin typeface="Book Antiqua" panose="02040602050305030304" pitchFamily="18" charset="0"/>
            </a:endParaRPr>
          </a:p>
        </p:txBody>
      </p:sp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2433318273"/>
              </p:ext>
            </p:extLst>
          </p:nvPr>
        </p:nvGraphicFramePr>
        <p:xfrm>
          <a:off x="755576" y="1412776"/>
          <a:ext cx="7632848" cy="5112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Объект 10"/>
          <p:cNvSpPr>
            <a:spLocks noGrp="1"/>
          </p:cNvSpPr>
          <p:nvPr>
            <p:ph idx="1"/>
          </p:nvPr>
        </p:nvSpPr>
        <p:spPr>
          <a:xfrm flipV="1">
            <a:off x="376105" y="458810"/>
            <a:ext cx="45719" cy="45719"/>
          </a:xfrm>
        </p:spPr>
        <p:txBody>
          <a:bodyPr>
            <a:normAutofit fontScale="25000" lnSpcReduction="20000"/>
          </a:bodyPr>
          <a:lstStyle/>
          <a:p>
            <a:pPr algn="ctr"/>
            <a:endParaRPr lang="uk-UA" dirty="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55000">
              <a:schemeClr val="tx2">
                <a:lumMod val="60000"/>
                <a:lumOff val="40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74486623"/>
              </p:ext>
            </p:extLst>
          </p:nvPr>
        </p:nvGraphicFramePr>
        <p:xfrm>
          <a:off x="611560" y="1412776"/>
          <a:ext cx="7776864" cy="55172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11560" y="-174"/>
            <a:ext cx="82809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>
                <a:solidFill>
                  <a:schemeClr val="bg1"/>
                </a:solidFill>
                <a:latin typeface="Book Antiqua" panose="02040602050305030304" pitchFamily="18" charset="0"/>
              </a:rPr>
              <a:t>Структура видатків бюджету по галузям</a:t>
            </a:r>
          </a:p>
          <a:p>
            <a:pPr algn="ctr"/>
            <a:r>
              <a:rPr lang="uk-UA" sz="2400" b="1" dirty="0">
                <a:solidFill>
                  <a:schemeClr val="bg1"/>
                </a:solidFill>
                <a:latin typeface="Book Antiqua" panose="02040602050305030304" pitchFamily="18" charset="0"/>
              </a:rPr>
              <a:t> за загальним та спеціальним фондом</a:t>
            </a:r>
          </a:p>
          <a:p>
            <a:pPr algn="ctr"/>
            <a:r>
              <a:rPr lang="uk-UA" sz="2400" b="1" dirty="0">
                <a:solidFill>
                  <a:schemeClr val="bg1"/>
                </a:solidFill>
                <a:latin typeface="Book Antiqua" panose="02040602050305030304" pitchFamily="18" charset="0"/>
              </a:rPr>
              <a:t> 426 415,7 тис грн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77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95143" y="332656"/>
            <a:ext cx="7086600" cy="792088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Освіта</a:t>
            </a:r>
            <a:b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</a:br>
            <a:r>
              <a:rPr lang="uk-UA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 </a:t>
            </a:r>
            <a:r>
              <a:rPr lang="en-U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184 069,6 </a:t>
            </a:r>
            <a:r>
              <a:rPr lang="uk-UA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тис </a:t>
            </a:r>
            <a:r>
              <a:rPr lang="uk-UA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грн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1473358228"/>
              </p:ext>
            </p:extLst>
          </p:nvPr>
        </p:nvGraphicFramePr>
        <p:xfrm>
          <a:off x="323528" y="1340768"/>
          <a:ext cx="8712968" cy="54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flipH="1">
            <a:off x="539552" y="5373217"/>
            <a:ext cx="72008" cy="72008"/>
          </a:xfrm>
        </p:spPr>
        <p:txBody>
          <a:bodyPr>
            <a:normAutofit fontScale="25000" lnSpcReduction="20000"/>
          </a:bodyPr>
          <a:lstStyle/>
          <a:p>
            <a:r>
              <a:rPr lang="uk-UA" dirty="0"/>
              <a:t>       </a:t>
            </a: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75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332656"/>
            <a:ext cx="4032448" cy="792088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ОХОРОНА ЗДОРОВ’Я</a:t>
            </a:r>
            <a:br>
              <a:rPr lang="uk-UA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</a:b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24 530,2</a:t>
            </a:r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 </a:t>
            </a:r>
            <a:r>
              <a:rPr lang="uk-UA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тис</a:t>
            </a:r>
            <a:r>
              <a:rPr lang="uk-UA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. грн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54783245"/>
              </p:ext>
            </p:extLst>
          </p:nvPr>
        </p:nvGraphicFramePr>
        <p:xfrm>
          <a:off x="467544" y="1299694"/>
          <a:ext cx="8352928" cy="5589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71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0860" y="332656"/>
            <a:ext cx="7086600" cy="1008112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Соціальний захист населення</a:t>
            </a:r>
            <a:b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</a:b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15 533,5 тис</a:t>
            </a:r>
            <a: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. грн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1433686801"/>
              </p:ext>
            </p:extLst>
          </p:nvPr>
        </p:nvGraphicFramePr>
        <p:xfrm>
          <a:off x="634895" y="1353985"/>
          <a:ext cx="8015900" cy="56886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66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95143" y="0"/>
            <a:ext cx="7086600" cy="1340768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Культура та спорт</a:t>
            </a:r>
            <a:b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</a:b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11 421,4 ТИС</a:t>
            </a:r>
            <a: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. грн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32345952"/>
              </p:ext>
            </p:extLst>
          </p:nvPr>
        </p:nvGraphicFramePr>
        <p:xfrm>
          <a:off x="1130839" y="1340768"/>
          <a:ext cx="7424041" cy="53285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69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12762110"/>
              </p:ext>
            </p:extLst>
          </p:nvPr>
        </p:nvGraphicFramePr>
        <p:xfrm>
          <a:off x="539552" y="980728"/>
          <a:ext cx="7458595" cy="54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971600" y="-14828"/>
            <a:ext cx="64807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>
                <a:solidFill>
                  <a:schemeClr val="bg1"/>
                </a:solidFill>
                <a:latin typeface="Book Antiqua" panose="02040602050305030304" pitchFamily="18" charset="0"/>
              </a:rPr>
              <a:t>ЖИТЛОВО-КОМУНАЛЬНА СФЕРА </a:t>
            </a:r>
            <a:r>
              <a:rPr lang="uk-UA" sz="2400" b="1" smtClean="0">
                <a:solidFill>
                  <a:schemeClr val="bg1"/>
                </a:solidFill>
                <a:latin typeface="Book Antiqua" panose="02040602050305030304" pitchFamily="18" charset="0"/>
              </a:rPr>
              <a:t>ТА ІНША </a:t>
            </a:r>
            <a:r>
              <a:rPr lang="uk-UA" sz="2400" b="1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ЕКОНОМІЧНА ДІЯЛЬНІСТЬ</a:t>
            </a:r>
            <a:r>
              <a:rPr lang="uk-UA" sz="2400" b="1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                               </a:t>
            </a:r>
            <a:r>
              <a:rPr lang="uk-UA" sz="2400" b="1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57 721,0 </a:t>
            </a:r>
            <a:r>
              <a:rPr lang="uk-UA" sz="2400" b="1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ТИС </a:t>
            </a:r>
            <a:r>
              <a:rPr lang="uk-UA" sz="2400" b="1" dirty="0">
                <a:solidFill>
                  <a:schemeClr val="bg1"/>
                </a:solidFill>
                <a:latin typeface="Book Antiqua" panose="02040602050305030304" pitchFamily="18" charset="0"/>
              </a:rPr>
              <a:t>ГРН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RANCHTO" val="262"/>
  <p:tag name="HOTSPOTTYPE" val="DefinedInNavigator"/>
  <p:tag name="DEFINEDINNAVIGATOR" val="True"/>
</p:tagLst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3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2700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7E5288F6-6ED8-406A-AFB4-79CCA6DCE98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3315</TotalTime>
  <Words>302</Words>
  <Application>Microsoft Office PowerPoint</Application>
  <PresentationFormat>Экран (4:3)</PresentationFormat>
  <Paragraphs>89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7" baseType="lpstr">
      <vt:lpstr>Arial</vt:lpstr>
      <vt:lpstr>Book Antiqua</vt:lpstr>
      <vt:lpstr>Century Gothic</vt:lpstr>
      <vt:lpstr>Corbel</vt:lpstr>
      <vt:lpstr>Times New Roman</vt:lpstr>
      <vt:lpstr>Wingdings 3</vt:lpstr>
      <vt:lpstr>Сектор</vt:lpstr>
      <vt:lpstr>Звіт  про виконання бюджету  Покровської міської територіальної  громади  за 2022 рік</vt:lpstr>
      <vt:lpstr> Структура надходжень  до загального фонду бюджету 305 067,1 тис. грн </vt:lpstr>
      <vt:lpstr>Спеціальний фонд 2 732,3 тис. грн.</vt:lpstr>
      <vt:lpstr>Презентация PowerPoint</vt:lpstr>
      <vt:lpstr>Освіта  184 069,6 тис грн</vt:lpstr>
      <vt:lpstr>ОХОРОНА ЗДОРОВ’Я 24 530,2 тис. грн</vt:lpstr>
      <vt:lpstr>Соціальний захист населення 15 533,5 тис. грн</vt:lpstr>
      <vt:lpstr>Культура та спорт 11 421,4 ТИС. грн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ФІНАНСОВЕ УПРАВЛІННЯ</dc:title>
  <dc:creator>Пользователь Windows</dc:creator>
  <cp:lastModifiedBy>User</cp:lastModifiedBy>
  <cp:revision>255</cp:revision>
  <cp:lastPrinted>2021-02-08T14:28:33Z</cp:lastPrinted>
  <dcterms:created xsi:type="dcterms:W3CDTF">2017-03-07T09:17:34Z</dcterms:created>
  <dcterms:modified xsi:type="dcterms:W3CDTF">2023-02-15T12:53:24Z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TC010184381049</vt:lpwstr>
  </property>
</Properties>
</file>