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2"/>
  </p:sldMasterIdLst>
  <p:notesMasterIdLst>
    <p:notesMasterId r:id="rId13"/>
  </p:notesMasterIdLst>
  <p:sldIdLst>
    <p:sldId id="256" r:id="rId3"/>
    <p:sldId id="258" r:id="rId4"/>
    <p:sldId id="264" r:id="rId5"/>
    <p:sldId id="271" r:id="rId6"/>
    <p:sldId id="269" r:id="rId7"/>
    <p:sldId id="267" r:id="rId8"/>
    <p:sldId id="268" r:id="rId9"/>
    <p:sldId id="270" r:id="rId10"/>
    <p:sldId id="266" r:id="rId11"/>
    <p:sldId id="272" r:id="rId12"/>
  </p:sldIdLst>
  <p:sldSz cx="9144000" cy="6858000" type="screen4x3"/>
  <p:notesSz cx="6742113" cy="9872663"/>
  <p:custDataLst>
    <p:tags r:id="rId14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RK" initials="W" lastIdx="1" clrIdx="0">
    <p:extLst>
      <p:ext uri="{19B8F6BF-5375-455C-9EA6-DF929625EA0E}">
        <p15:presenceInfo xmlns:p15="http://schemas.microsoft.com/office/powerpoint/2012/main" userId="WOR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E82"/>
    <a:srgbClr val="000000"/>
    <a:srgbClr val="FFCC00"/>
    <a:srgbClr val="CC6600"/>
    <a:srgbClr val="996633"/>
    <a:srgbClr val="993300"/>
    <a:srgbClr val="FFCC99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00" autoAdjust="0"/>
  </p:normalViewPr>
  <p:slideViewPr>
    <p:cSldViewPr>
      <p:cViewPr varScale="1">
        <p:scale>
          <a:sx n="72" d="100"/>
          <a:sy n="72" d="100"/>
        </p:scale>
        <p:origin x="1308" y="78"/>
      </p:cViewPr>
      <p:guideLst>
        <p:guide orient="horz" pos="238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992642950451379E-2"/>
          <c:y val="7.0815884465507725E-2"/>
          <c:w val="0.93007357049548678"/>
          <c:h val="0.921194081934544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61A-4571-8125-C63F25BDB04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461A-4571-8125-C63F25BDB04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61A-4571-8125-C63F25BDB047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461A-4571-8125-C63F25BDB047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1299-4064-9F41-E3A5504DE011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299-4064-9F41-E3A5504DE011}"/>
              </c:ext>
            </c:extLst>
          </c:dPt>
          <c:dLbls>
            <c:dLbl>
              <c:idx val="0"/>
              <c:layout>
                <c:manualLayout>
                  <c:x val="-1.6717550072335944E-2"/>
                  <c:y val="-5.4809683844652284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94000,0</a:t>
                    </a:r>
                    <a:r>
                      <a:rPr lang="ru-RU" baseline="0" dirty="0"/>
                      <a:t>тис </a:t>
                    </a:r>
                    <a:r>
                      <a:rPr lang="ru-RU" baseline="0" dirty="0" err="1"/>
                      <a:t>грн</a:t>
                    </a:r>
                    <a:endParaRPr lang="ru-RU" baseline="0" dirty="0"/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0C7CC42F-A152-46F7-8CF1-108F263EA529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27,3  %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364074202060488"/>
                      <c:h val="0.1577771120669131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61A-4571-8125-C63F25BDB047}"/>
                </c:ext>
              </c:extLst>
            </c:dLbl>
            <c:dLbl>
              <c:idx val="1"/>
              <c:layout>
                <c:manualLayout>
                  <c:x val="4.0265045290656207E-2"/>
                  <c:y val="5.0573662630263583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198000,0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fld id="{7655D83F-ECD5-4210-ACF5-63A1721BAC8F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57,5 %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653066029146264"/>
                      <c:h val="0.2284251062793573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461A-4571-8125-C63F25BDB047}"/>
                </c:ext>
              </c:extLst>
            </c:dLbl>
            <c:dLbl>
              <c:idx val="2"/>
              <c:layout>
                <c:manualLayout>
                  <c:x val="2.2193638391748621E-2"/>
                  <c:y val="7.4509495156809297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                                           26000,0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A1BBC8DB-8D98-4DDF-A7DC-7B91CE8492B2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7,5  %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5867739075390928"/>
                      <c:h val="0.1653357960226641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61A-4571-8125-C63F25BDB047}"/>
                </c:ext>
              </c:extLst>
            </c:dLbl>
            <c:dLbl>
              <c:idx val="3"/>
              <c:layout>
                <c:manualLayout>
                  <c:x val="-7.9749058960419089E-2"/>
                  <c:y val="6.1277297808728318E-4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12000,0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99C67FE4-1BB6-4C05-AA08-997D7C4AAC58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3,5%</a:t>
                    </a:r>
                  </a:p>
                </c:rich>
              </c:tx>
              <c:spPr>
                <a:solidFill>
                  <a:srgbClr val="C62324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7362575175872705"/>
                      <c:h val="0.1710298062120081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61A-4571-8125-C63F25BDB047}"/>
                </c:ext>
              </c:extLst>
            </c:dLbl>
            <c:dLbl>
              <c:idx val="4"/>
              <c:layout>
                <c:manualLayout>
                  <c:x val="5.703908247127433E-2"/>
                  <c:y val="1.1712190708968857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6775,9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9BDA6199-624B-44DE-846F-452E3C94EBBB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2,0 %</a:t>
                    </a:r>
                  </a:p>
                </c:rich>
              </c:tx>
              <c:spPr>
                <a:solidFill>
                  <a:srgbClr val="E87D37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366068852698087"/>
                      <c:h val="0.1280933070928627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1299-4064-9F41-E3A5504DE011}"/>
                </c:ext>
              </c:extLst>
            </c:dLbl>
            <c:dLbl>
              <c:idx val="5"/>
              <c:layout>
                <c:manualLayout>
                  <c:x val="0.17658460206979154"/>
                  <c:y val="8.9721553455533037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7700,0  тис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A88A3380-F481-40AF-85F4-51A735CA1D83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2,2 %</a:t>
                    </a:r>
                  </a:p>
                </c:rich>
              </c:tx>
              <c:spPr>
                <a:solidFill>
                  <a:srgbClr val="6A9E1F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969034567956029"/>
                      <c:h val="0.160899384195406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1299-4064-9F41-E3A5504DE011}"/>
                </c:ext>
              </c:extLst>
            </c:dLbl>
            <c:spPr>
              <a:solidFill>
                <a:srgbClr val="E87D37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94000</c:v>
                </c:pt>
                <c:pt idx="1">
                  <c:v>198000</c:v>
                </c:pt>
                <c:pt idx="2" formatCode="General">
                  <c:v>26000</c:v>
                </c:pt>
                <c:pt idx="3" formatCode="General">
                  <c:v>12000</c:v>
                </c:pt>
                <c:pt idx="4" formatCode="General">
                  <c:v>6775.9</c:v>
                </c:pt>
                <c:pt idx="5" formatCode="General">
                  <c:v>7700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1A-4571-8125-C63F25BDB04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192A-4BA0-A78E-06506DD25AA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192A-4BA0-A78E-06506DD25AA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192A-4BA0-A78E-06506DD25AA8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192A-4BA0-A78E-06506DD25AA8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192A-4BA0-A78E-06506DD25AA8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192A-4BA0-A78E-06506DD25AA8}"/>
              </c:ext>
            </c:extLst>
          </c:dPt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C-3CBA-4787-95B5-FFF21DB603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6677932011747121E-2"/>
          <c:y val="0.15413467361216521"/>
          <c:w val="0.8291666666666665"/>
          <c:h val="0.81341094375757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FE-47E8-98FA-B9AB64F1ED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2DFE-47E8-98FA-B9AB64F1ED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FE-47E8-98FA-B9AB64F1ED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2DFE-47E8-98FA-B9AB64F1ED92}"/>
              </c:ext>
            </c:extLst>
          </c:dPt>
          <c:dLbls>
            <c:dLbl>
              <c:idx val="0"/>
              <c:layout>
                <c:manualLayout>
                  <c:x val="-0.23503926712545578"/>
                  <c:y val="-4.4713341710076064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32,3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C205941C-52E4-42A4-9EB9-4EDCBE9A66C0}" type="CATEGORYNAME">
                      <a:rPr lang="en-US" smtClean="0"/>
                      <a:pPr>
                        <a:defRPr/>
                      </a:pPr>
                      <a:t>[ИМЯ КАТЕГОРИИ]</a:t>
                    </a:fld>
                    <a:r>
                      <a:rPr lang="en-US" baseline="0" dirty="0"/>
                      <a:t>
</a:t>
                    </a:r>
                    <a:fld id="{84AED042-0141-45D9-AB17-9721FB31293F}" type="PERCENTAGE">
                      <a:rPr lang="en-US" baseline="0"/>
                      <a:pPr>
                        <a:defRPr/>
                      </a:pPr>
                      <a:t>[ПРОЦЕНТ]</a:t>
                    </a:fld>
                    <a:endParaRPr lang="en-US" baseline="0" dirty="0"/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DFE-47E8-98FA-B9AB64F1ED92}"/>
                </c:ext>
              </c:extLst>
            </c:dLbl>
            <c:dLbl>
              <c:idx val="1"/>
              <c:layout>
                <c:manualLayout>
                  <c:x val="2.2916666666666672E-2"/>
                  <c:y val="-9.062500000000012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500,0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8D54BA33-EDF0-4C57-ABF9-BF00407212D5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2DFE-47E8-98FA-B9AB64F1ED92}"/>
                </c:ext>
              </c:extLst>
            </c:dLbl>
            <c:dLbl>
              <c:idx val="2"/>
              <c:layout>
                <c:manualLayout>
                  <c:x val="2.083333333333335E-3"/>
                  <c:y val="-0.1812500000000000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FE-47E8-98FA-B9AB64F1ED92}"/>
                </c:ext>
              </c:extLst>
            </c:dLbl>
            <c:dLbl>
              <c:idx val="3"/>
              <c:layout>
                <c:manualLayout>
                  <c:x val="2.4478872092331551E-2"/>
                  <c:y val="-0.19555426940042661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752,5  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58617E40-7CE4-4E8C-866C-85FE1BDABBE5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860856390490384"/>
                      <c:h val="0.1505867501420029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2DFE-47E8-98FA-B9AB64F1ED92}"/>
                </c:ext>
              </c:extLst>
            </c:dLbl>
            <c:spPr>
              <a:solidFill>
                <a:srgbClr val="14967C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1">
                  <c:v>Продаж комунального майна</c:v>
                </c:pt>
                <c:pt idx="3">
                  <c:v>Екологічний фонд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500</c:v>
                </c:pt>
                <c:pt idx="3">
                  <c:v>752.5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FE-47E8-98FA-B9AB64F1E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094660264085883"/>
          <c:y val="0.1196895255284669"/>
          <c:w val="0.83804656625454343"/>
          <c:h val="0.816001275422668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C9B-40C2-ADB6-A03DBF5266E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BC9B-40C2-ADB6-A03DBF5266E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C9B-40C2-ADB6-A03DBF5266E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C9B-40C2-ADB6-A03DBF5266E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BC9B-40C2-ADB6-A03DBF5266E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C9B-40C2-ADB6-A03DBF5266E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BC9B-40C2-ADB6-A03DBF5266E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C9B-40C2-ADB6-A03DBF5266EF}"/>
              </c:ext>
            </c:extLst>
          </c:dPt>
          <c:dLbls>
            <c:dLbl>
              <c:idx val="0"/>
              <c:layout>
                <c:manualLayout>
                  <c:x val="0.12965110358108348"/>
                  <c:y val="-2.144444506875096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41 895,5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DCA1535B-9624-425C-BE36-1E254E95F02B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9,4 %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C9B-40C2-ADB6-A03DBF5266EF}"/>
                </c:ext>
              </c:extLst>
            </c:dLbl>
            <c:dLbl>
              <c:idx val="1"/>
              <c:layout>
                <c:manualLayout>
                  <c:x val="-1.3064392022285588E-2"/>
                  <c:y val="0.1012826538230305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251 111,2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  <a:latin typeface="Book Antiqua" panose="02040602050305030304" pitchFamily="18" charset="0"/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112E7EE8-FA05-4991-A995-7A2887E4B22D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56,6 %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BC9B-40C2-ADB6-A03DBF5266EF}"/>
                </c:ext>
              </c:extLst>
            </c:dLbl>
            <c:dLbl>
              <c:idx val="2"/>
              <c:layout>
                <c:manualLayout>
                  <c:x val="6.9011750751974063E-2"/>
                  <c:y val="0.1331437334620452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17 078,1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951C721D-B083-42D4-B7DD-3BFECAA93FA0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 3,9 %</a:t>
                    </a:r>
                  </a:p>
                </c:rich>
              </c:tx>
              <c:spPr>
                <a:solidFill>
                  <a:srgbClr val="14967C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BC9B-40C2-ADB6-A03DBF5266EF}"/>
                </c:ext>
              </c:extLst>
            </c:dLbl>
            <c:dLbl>
              <c:idx val="3"/>
              <c:layout>
                <c:manualLayout>
                  <c:x val="1.6330490027856993E-3"/>
                  <c:y val="5.672680490383488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16 496,9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29ADD24D-7E71-46A1-BD5A-FBBD9F606A60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3,7 %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9B-40C2-ADB6-A03DBF5266EF}"/>
                </c:ext>
              </c:extLst>
            </c:dLbl>
            <c:dLbl>
              <c:idx val="4"/>
              <c:layout>
                <c:manualLayout>
                  <c:x val="1.6330490027856993E-3"/>
                  <c:y val="-0.1500480403854615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21 105,0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622A1B4B-5E0F-4E27-82D6-036EA1824692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4,7 %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BC9B-40C2-ADB6-A03DBF5266EF}"/>
                </c:ext>
              </c:extLst>
            </c:dLbl>
            <c:dLbl>
              <c:idx val="5"/>
              <c:layout>
                <c:manualLayout>
                  <c:x val="3.9089020972978297E-2"/>
                  <c:y val="-0.1353660271711225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80 201,7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ЖКГ та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інша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економічна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діяльність</a:t>
                    </a:r>
                    <a:endParaRPr lang="ru-RU" b="1" baseline="0" dirty="0">
                      <a:solidFill>
                        <a:schemeClr val="tx1"/>
                      </a:solidFill>
                      <a:latin typeface="Book Antiqua" panose="02040602050305030304" pitchFamily="18" charset="0"/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18 %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BC9B-40C2-ADB6-A03DBF5266EF}"/>
                </c:ext>
              </c:extLst>
            </c:dLbl>
            <c:dLbl>
              <c:idx val="6"/>
              <c:layout>
                <c:manualLayout>
                  <c:x val="8.1508433219354224E-3"/>
                  <c:y val="-6.291900891593883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3 407,1 тис грн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Інші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видатки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0,8 %</a:t>
                    </a:r>
                  </a:p>
                </c:rich>
              </c:tx>
              <c:spPr>
                <a:solidFill>
                  <a:srgbClr val="052F61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BC9B-40C2-ADB6-A03DBF5266EF}"/>
                </c:ext>
              </c:extLst>
            </c:dLbl>
            <c:dLbl>
              <c:idx val="7"/>
              <c:layout>
                <c:manualLayout>
                  <c:x val="0.18365590551667113"/>
                  <c:y val="-3.392407027218172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/>
                      <a:t>13 067,8 тис </a:t>
                    </a:r>
                    <a:r>
                      <a:rPr lang="ru-RU" b="1" dirty="0" err="1"/>
                      <a:t>грн</a:t>
                    </a:r>
                    <a:r>
                      <a:rPr lang="ru-RU" b="1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pPr>
                    <a:fld id="{5FD0F8A1-BE4A-449B-A783-AF6F49E413F9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2,9 %</a:t>
                    </a:r>
                  </a:p>
                </c:rich>
              </c:tx>
              <c:spPr>
                <a:solidFill>
                  <a:srgbClr val="A50E82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9B-40C2-ADB6-A03DBF5266EF}"/>
                </c:ext>
              </c:extLst>
            </c:dLbl>
            <c:spPr>
              <a:solidFill>
                <a:srgbClr val="14967C">
                  <a:lumMod val="75000"/>
                </a:srgbClr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>
                <a:softEdge rad="0"/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Лист1!$A$2:$A$9</c:f>
              <c:strCache>
                <c:ptCount val="8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  <c:pt idx="7">
                  <c:v>Власні надходження бюджетних установ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41895.5</c:v>
                </c:pt>
                <c:pt idx="1">
                  <c:v>251111.2</c:v>
                </c:pt>
                <c:pt idx="2">
                  <c:v>17078.099999999999</c:v>
                </c:pt>
                <c:pt idx="3">
                  <c:v>16496.900000000001</c:v>
                </c:pt>
                <c:pt idx="4">
                  <c:v>21105.1</c:v>
                </c:pt>
                <c:pt idx="5">
                  <c:v>80201.7</c:v>
                </c:pt>
                <c:pt idx="6">
                  <c:v>3407.1</c:v>
                </c:pt>
                <c:pt idx="7">
                  <c:v>13067.8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9B-40C2-ADB6-A03DBF5266E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FE78-4051-A4E6-A9C454957F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FE78-4051-A4E6-A9C454957F8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FE78-4051-A4E6-A9C454957F8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FE78-4051-A4E6-A9C454957F8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FE78-4051-A4E6-A9C454957F8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FE78-4051-A4E6-A9C454957F8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FE78-4051-A4E6-A9C454957F8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FE78-4051-A4E6-A9C454957F87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Лист1!$A$2:$A$9</c:f>
              <c:strCache>
                <c:ptCount val="8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  <c:pt idx="7">
                  <c:v>Власні надходження бюджетних установ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1-BC9B-40C2-ADB6-A03DBF5266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8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0485849971472067E-2"/>
          <c:y val="0.14316820923031343"/>
          <c:w val="0.93540203521922727"/>
          <c:h val="0.85230955819723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46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DCA-4B7B-B9CF-C300633D393A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DCA-4B7B-B9CF-C300633D393A}"/>
              </c:ext>
            </c:extLst>
          </c:dPt>
          <c:dPt>
            <c:idx val="2"/>
            <c:bubble3D val="0"/>
            <c:explosion val="25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DCA-4B7B-B9CF-C300633D393A}"/>
              </c:ext>
            </c:extLst>
          </c:dPt>
          <c:dPt>
            <c:idx val="3"/>
            <c:bubble3D val="0"/>
            <c:explosion val="31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DCA-4B7B-B9CF-C300633D393A}"/>
              </c:ext>
            </c:extLst>
          </c:dPt>
          <c:dPt>
            <c:idx val="4"/>
            <c:bubble3D val="0"/>
            <c:explosion val="9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B41-4BCF-AE0C-002BF07EAAB3}"/>
              </c:ext>
            </c:extLst>
          </c:dPt>
          <c:dLbls>
            <c:dLbl>
              <c:idx val="0"/>
              <c:layout>
                <c:manualLayout>
                  <c:x val="-0.51008503763235369"/>
                  <c:y val="-3.204932357943138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190</a:t>
                    </a:r>
                    <a:r>
                      <a:rPr lang="ru-RU" b="1" baseline="0" dirty="0">
                        <a:latin typeface="Book Antiqua" panose="02040602050305030304" pitchFamily="18" charset="0"/>
                      </a:rPr>
                      <a:t> 398,2 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                      </a:t>
                    </a:r>
                    <a:fld id="{C7E9CF3B-E7A9-4B26-AFEA-3BBD241A4D91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76%</a:t>
                    </a:r>
                  </a:p>
                </c:rich>
              </c:tx>
              <c:spPr>
                <a:solidFill>
                  <a:srgbClr val="052F61"/>
                </a:solidFill>
                <a:ln w="12700" cap="rnd" cmpd="sng" algn="ctr">
                  <a:solidFill>
                    <a:srgbClr val="052F61">
                      <a:shade val="50000"/>
                      <a:hueMod val="94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DCA-4B7B-B9CF-C300633D393A}"/>
                </c:ext>
              </c:extLst>
            </c:dLbl>
            <c:dLbl>
              <c:idx val="1"/>
              <c:layout>
                <c:manualLayout>
                  <c:x val="-0.17930917280377509"/>
                  <c:y val="4.1289927899749029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39 688,7 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C3ED5E3F-64A1-4E24-81C8-F6DFF3183D6E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16%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DCA-4B7B-B9CF-C300633D393A}"/>
                </c:ext>
              </c:extLst>
            </c:dLbl>
            <c:dLbl>
              <c:idx val="2"/>
              <c:layout>
                <c:manualLayout>
                  <c:x val="-0.16803735554806537"/>
                  <c:y val="-8.852177037309258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9 700,0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C811F430-E843-4E32-95AA-6D95939E9558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4%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3688102607515601"/>
                      <c:h val="0.1545983779580046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DCA-4B7B-B9CF-C300633D393A}"/>
                </c:ext>
              </c:extLst>
            </c:dLbl>
            <c:dLbl>
              <c:idx val="3"/>
              <c:layout>
                <c:manualLayout>
                  <c:x val="0.1124037065561454"/>
                  <c:y val="1.329837995208510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11 324,3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 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Інші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видатки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4%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7-ADCA-4B7B-B9CF-C300633D393A}"/>
                </c:ext>
              </c:extLst>
            </c:dLbl>
            <c:dLbl>
              <c:idx val="4"/>
              <c:layout>
                <c:manualLayout>
                  <c:x val="9.0257877683012314E-2"/>
                  <c:y val="3.125377373528543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9 116,9 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   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Інші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видатки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8BD765B2-3982-413B-80FF-0A7E374650FC}" type="PERCENTAG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[ПРОЦЕНТ]</a:t>
                    </a:fld>
                    <a:endParaRPr lang="ru-RU"/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0B41-4BCF-AE0C-002BF07EAAB3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Оплата праці і нарахування на заробітну плату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Інші видатки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126980.3</c:v>
                </c:pt>
                <c:pt idx="1">
                  <c:v>14851.3</c:v>
                </c:pt>
                <c:pt idx="2">
                  <c:v>3438.5</c:v>
                </c:pt>
                <c:pt idx="3">
                  <c:v>4979.6000000000004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B-4E13-A7F7-38FCD2BB7D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77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9727986572920505E-4"/>
          <c:y val="0"/>
          <c:w val="0.99940272013427056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6"/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84E-4915-B1DD-3180776B6363}"/>
              </c:ext>
            </c:extLst>
          </c:dPt>
          <c:dPt>
            <c:idx val="1"/>
            <c:bubble3D val="0"/>
            <c:explosion val="45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A84E-4915-B1DD-3180776B6363}"/>
              </c:ext>
            </c:extLst>
          </c:dPt>
          <c:dPt>
            <c:idx val="2"/>
            <c:bubble3D val="0"/>
            <c:explosion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A84E-4915-B1DD-3180776B636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84E-4915-B1DD-3180776B636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A84E-4915-B1DD-3180776B6363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84E-4915-B1DD-3180776B6363}"/>
              </c:ext>
            </c:extLst>
          </c:dPt>
          <c:dLbls>
            <c:dLbl>
              <c:idx val="0"/>
              <c:layout>
                <c:manualLayout>
                  <c:x val="-1.8896709889377496E-2"/>
                  <c:y val="0.3231988863099298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664,7 тис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55FC78DB-7ABE-4738-A5C1-293CEB141769}" type="CATEGORYNAME">
                      <a:rPr lang="en-US" baseline="0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en-US" baseline="0" dirty="0"/>
                      <a:t>
6%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A84E-4915-B1DD-3180776B6363}"/>
                </c:ext>
              </c:extLst>
            </c:dLbl>
            <c:dLbl>
              <c:idx val="1"/>
              <c:layout>
                <c:manualLayout>
                  <c:x val="0.10393190439157554"/>
                  <c:y val="0.1310852848182034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13 853,8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095BC09B-E8CD-4594-A6D1-4AAED94331FA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81%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18677984192233"/>
                      <c:h val="0.11140353774505535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84E-4915-B1DD-3180776B6363}"/>
                </c:ext>
              </c:extLst>
            </c:dLbl>
            <c:dLbl>
              <c:idx val="2"/>
              <c:layout>
                <c:manualLayout>
                  <c:x val="-0.33438298522386473"/>
                  <c:y val="2.3833688148764292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/>
                      <a:t>983,8 тис </a:t>
                    </a:r>
                    <a:r>
                      <a:rPr lang="ru-RU" b="1" baseline="0" dirty="0" err="1"/>
                      <a:t>грн</a:t>
                    </a:r>
                    <a:r>
                      <a:rPr lang="ru-RU" b="1" baseline="0" dirty="0"/>
                      <a:t> </a:t>
                    </a:r>
                    <a:fld id="{0C76D1E1-BF4F-40D7-A72C-092FD9099FCF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6%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894700688018791"/>
                      <c:h val="0.1352372258938196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A84E-4915-B1DD-3180776B6363}"/>
                </c:ext>
              </c:extLst>
            </c:dLbl>
            <c:dLbl>
              <c:idx val="3"/>
              <c:layout>
                <c:manualLayout>
                  <c:x val="-0.23133280329963338"/>
                  <c:y val="-1.645763083381125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/>
                      <a:t>611,5 тис </a:t>
                    </a:r>
                    <a:r>
                      <a:rPr lang="ru-RU" b="1" dirty="0" err="1"/>
                      <a:t>грн</a:t>
                    </a:r>
                    <a:r>
                      <a:rPr lang="ru-RU" b="1" dirty="0"/>
                      <a:t> </a:t>
                    </a:r>
                    <a:fld id="{1B03255A-35C8-4396-8CC2-BC61B9A1A4F7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4%</a:t>
                    </a:r>
                  </a:p>
                </c:rich>
              </c:tx>
              <c:spPr>
                <a:solidFill>
                  <a:srgbClr val="E87D37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4887333947021761"/>
                      <c:h val="0.14613147337983468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A84E-4915-B1DD-3180776B6363}"/>
                </c:ext>
              </c:extLst>
            </c:dLbl>
            <c:dLbl>
              <c:idx val="4"/>
              <c:layout>
                <c:manualLayout>
                  <c:x val="-3.3069304303490088E-2"/>
                  <c:y val="-8.818464615042781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740,0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r>
                      <a:rPr lang="ru-RU" dirty="0"/>
                      <a:t>Заходи по COVID-19</a:t>
                    </a:r>
                    <a:r>
                      <a:rPr lang="ru-RU" baseline="0" dirty="0"/>
                      <a:t>
4%</a:t>
                    </a:r>
                  </a:p>
                </c:rich>
              </c:tx>
              <c:spPr>
                <a:solidFill>
                  <a:srgbClr val="E87D37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907486469757326"/>
                      <c:h val="0.135237225893819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A84E-4915-B1DD-3180776B6363}"/>
                </c:ext>
              </c:extLst>
            </c:dLbl>
            <c:dLbl>
              <c:idx val="5"/>
              <c:layout>
                <c:manualLayout>
                  <c:x val="-1.259780659291824E-2"/>
                  <c:y val="0.3174324474457793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/>
                      <a:t>889,0 тис </a:t>
                    </a:r>
                    <a:r>
                      <a:rPr lang="ru-RU" b="1" dirty="0" err="1"/>
                      <a:t>грн</a:t>
                    </a:r>
                    <a:endParaRPr lang="ru-RU" b="1" dirty="0"/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01A3C04D-38BA-4700-A431-37F3F94AA8DD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5%</a:t>
                    </a:r>
                  </a:p>
                </c:rich>
              </c:tx>
              <c:spPr>
                <a:solidFill>
                  <a:srgbClr val="6A9E1F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6016362765248307"/>
                      <c:h val="0.12332038181943748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A84E-4915-B1DD-3180776B6363}"/>
                </c:ext>
              </c:extLst>
            </c:dLbl>
            <c:spPr>
              <a:solidFill>
                <a:srgbClr val="E87D37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Лист1!$A$2:$A$7</c:f>
              <c:strCache>
                <c:ptCount val="6"/>
                <c:pt idx="1">
                  <c:v>Енергоносії</c:v>
                </c:pt>
                <c:pt idx="2">
                  <c:v>Медикаменти</c:v>
                </c:pt>
                <c:pt idx="3">
                  <c:v>Продукти харчування</c:v>
                </c:pt>
                <c:pt idx="4">
                  <c:v>Заходи по COVID-19</c:v>
                </c:pt>
                <c:pt idx="5">
                  <c:v>інші видатки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1">
                  <c:v>13853.8</c:v>
                </c:pt>
                <c:pt idx="2" formatCode="General">
                  <c:v>983.8</c:v>
                </c:pt>
                <c:pt idx="3" formatCode="General">
                  <c:v>611.5</c:v>
                </c:pt>
                <c:pt idx="4" formatCode="General">
                  <c:v>740</c:v>
                </c:pt>
                <c:pt idx="5" formatCode="General">
                  <c:v>889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Лист1!$B$6</c15:f>
                <c15:dlblRangeCache>
                  <c:ptCount val="1"/>
                  <c:pt idx="0">
                    <c:v>740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0-A84E-4915-B1DD-3180776B63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368205691188763"/>
          <c:y val="0.13841640661586138"/>
          <c:w val="0.77185344128544553"/>
          <c:h val="0.772282685890034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161-4C7F-A213-3EC667FFFD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161-4C7F-A213-3EC667FFFD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161-4C7F-A213-3EC667FFFD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5161-4C7F-A213-3EC667FFFDF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161-4C7F-A213-3EC667FFFD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B49C-4D6C-AE29-5D91A449FE9C}"/>
              </c:ext>
            </c:extLst>
          </c:dPt>
          <c:dLbls>
            <c:dLbl>
              <c:idx val="0"/>
              <c:layout>
                <c:manualLayout>
                  <c:x val="-2.5349617634950552E-2"/>
                  <c:y val="0.20830579302721638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5 514,0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951FA02C-D681-4213-B6F5-392FFDCA3E14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33%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161-4C7F-A213-3EC667FFFDF0}"/>
                </c:ext>
              </c:extLst>
            </c:dLbl>
            <c:dLbl>
              <c:idx val="1"/>
              <c:layout>
                <c:manualLayout>
                  <c:x val="-0.23606831422547692"/>
                  <c:y val="-4.4650453747053691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2 954,0  тис</a:t>
                    </a:r>
                    <a:r>
                      <a:rPr lang="ru-RU" baseline="0" dirty="0"/>
                      <a:t> </a:t>
                    </a:r>
                    <a:r>
                      <a:rPr lang="ru-RU" baseline="0" dirty="0" err="1"/>
                      <a:t>грн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 </a:t>
                    </a:r>
                    <a:fld id="{EAC9C78D-AC92-4918-97BE-B22D92175AB2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18%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161-4C7F-A213-3EC667FFFDF0}"/>
                </c:ext>
              </c:extLst>
            </c:dLbl>
            <c:dLbl>
              <c:idx val="2"/>
              <c:layout>
                <c:manualLayout>
                  <c:x val="7.6177347521800415E-3"/>
                  <c:y val="4.9039733981737652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4 048,1 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fld id="{D832B74B-300F-4C34-9254-5E428A2BEA6D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25%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161-4C7F-A213-3EC667FFFDF0}"/>
                </c:ext>
              </c:extLst>
            </c:dLbl>
            <c:dLbl>
              <c:idx val="3"/>
              <c:layout>
                <c:manualLayout>
                  <c:x val="-0.17323788848054528"/>
                  <c:y val="0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1 681,8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BF87C378-27D5-4CF6-B61F-7E6E595FC8FC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10%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161-4C7F-A213-3EC667FFFDF0}"/>
                </c:ext>
              </c:extLst>
            </c:dLbl>
            <c:dLbl>
              <c:idx val="4"/>
              <c:layout>
                <c:manualLayout>
                  <c:x val="-0.10495215758679632"/>
                  <c:y val="-2.751786369728258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290,0 тис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30F9ADE3-2233-41C4-861B-5CF3083087E2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2%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161-4C7F-A213-3EC667FFFDF0}"/>
                </c:ext>
              </c:extLst>
            </c:dLbl>
            <c:dLbl>
              <c:idx val="5"/>
              <c:layout>
                <c:manualLayout>
                  <c:x val="0.11248892825509298"/>
                  <c:y val="9.48822142124854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2 009,0</a:t>
                    </a:r>
                    <a:r>
                      <a:rPr lang="ru-RU" baseline="0" dirty="0"/>
                      <a:t> тис грн </a:t>
                    </a:r>
                    <a:fld id="{5BD9FCBE-346D-494B-B3DE-A8E7EE16B523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12%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027719906685462"/>
                      <c:h val="0.1420350270504402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B49C-4D6C-AE29-5D91A449FE9C}"/>
                </c:ext>
              </c:extLst>
            </c:dLbl>
            <c:spPr>
              <a:solidFill>
                <a:srgbClr val="14967C"/>
              </a:solidFill>
              <a:ln>
                <a:solidFill>
                  <a:prstClr val="white"/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Утримання територіального центру</c:v>
                </c:pt>
                <c:pt idx="1">
                  <c:v>Заклади і заходи з питань дітей та їх соціального захисту</c:v>
                </c:pt>
                <c:pt idx="2">
                  <c:v>Міські пільги</c:v>
                </c:pt>
                <c:pt idx="3">
                  <c:v>Матеріальна допомога</c:v>
                </c:pt>
                <c:pt idx="4">
                  <c:v>Підтримка громадських організацій</c:v>
                </c:pt>
                <c:pt idx="5">
                  <c:v>Малий груповий будинок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 formatCode="#,##0.00">
                  <c:v>3706.7</c:v>
                </c:pt>
                <c:pt idx="1">
                  <c:v>940</c:v>
                </c:pt>
                <c:pt idx="2">
                  <c:v>3105.5</c:v>
                </c:pt>
                <c:pt idx="3">
                  <c:v>1227</c:v>
                </c:pt>
                <c:pt idx="4">
                  <c:v>162.1</c:v>
                </c:pt>
                <c:pt idx="5">
                  <c:v>763.4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1-4C7F-A213-3EC667FFFD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2807826349712992E-2"/>
          <c:y val="0.12419187061407184"/>
          <c:w val="0.80759710868224344"/>
          <c:h val="0.808159717146438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5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333-4CC8-84BC-3C7461C0FD38}"/>
              </c:ext>
            </c:extLst>
          </c:dPt>
          <c:dPt>
            <c:idx val="1"/>
            <c:bubble3D val="0"/>
            <c:explosion val="3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333-4CC8-84BC-3C7461C0FD38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5333-4CC8-84BC-3C7461C0FD38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333-4CC8-84BC-3C7461C0FD38}"/>
              </c:ext>
            </c:extLst>
          </c:dPt>
          <c:dPt>
            <c:idx val="4"/>
            <c:bubble3D val="0"/>
            <c:explosion val="7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5333-4CC8-84BC-3C7461C0FD3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A6B8-4062-B8A9-6B4F70DC46CE}"/>
              </c:ext>
            </c:extLst>
          </c:dPt>
          <c:dLbls>
            <c:dLbl>
              <c:idx val="0"/>
              <c:layout>
                <c:manualLayout>
                  <c:x val="3.2159327946012846E-2"/>
                  <c:y val="-0.2383368814876426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5 997,0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</a:t>
                    </a:r>
                    <a:fld id="{1D5506CA-EE62-4BDA-B57C-6D1741274A80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28%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333-4CC8-84BC-3C7461C0FD38}"/>
                </c:ext>
              </c:extLst>
            </c:dLbl>
            <c:dLbl>
              <c:idx val="1"/>
              <c:layout>
                <c:manualLayout>
                  <c:x val="-0.20245039541730381"/>
                  <c:y val="-3.3301855349405621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486,1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032AF9A1-6F84-4A0D-A041-97EEA1EA2203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2%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333-4CC8-84BC-3C7461C0FD38}"/>
                </c:ext>
              </c:extLst>
            </c:dLbl>
            <c:dLbl>
              <c:idx val="2"/>
              <c:layout>
                <c:manualLayout>
                  <c:x val="0.25869052027841877"/>
                  <c:y val="-9.5334752595057082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222,5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      </a:t>
                    </a:r>
                    <a:fld id="{CE75592E-820C-424F-960C-2BC17AE9F135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fld id="{7CF956B1-69E2-4026-9700-C1581508E4F4}" type="PERCENTAGE">
                      <a:rPr lang="ru-RU" b="1" baseline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333-4CC8-84BC-3C7461C0FD38}"/>
                </c:ext>
              </c:extLst>
            </c:dLbl>
            <c:dLbl>
              <c:idx val="3"/>
              <c:layout>
                <c:manualLayout>
                  <c:x val="-1.6079663973006418E-3"/>
                  <c:y val="0.38848911682485759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12 996,1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AE751A81-E40E-42BD-AF96-E4F73E3B930A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62%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333-4CC8-84BC-3C7461C0FD38}"/>
                </c:ext>
              </c:extLst>
            </c:dLbl>
            <c:dLbl>
              <c:idx val="4"/>
              <c:layout>
                <c:manualLayout>
                  <c:x val="-5.9751879412929823E-2"/>
                  <c:y val="-2.4160177027515357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1 403,3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528C3500-D8A7-49A5-ADEF-E03BDC49C31D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7%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333-4CC8-84BC-3C7461C0FD3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5"/>
                <c:pt idx="0">
                  <c:v>Заклади культури</c:v>
                </c:pt>
                <c:pt idx="1">
                  <c:v>Заходи в галузі культури і мистецтва</c:v>
                </c:pt>
                <c:pt idx="2">
                  <c:v>Заходи з розвитку фізичної культури та спорту</c:v>
                </c:pt>
                <c:pt idx="3">
                  <c:v>Дитячо-юнацька спортивна школа ім.Дідика</c:v>
                </c:pt>
                <c:pt idx="4">
                  <c:v>Фінансова підтримка дитячо-юнацької спортивної школи "Манганіт"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3269.6</c:v>
                </c:pt>
                <c:pt idx="1">
                  <c:v>127.1</c:v>
                </c:pt>
                <c:pt idx="2">
                  <c:v>96.6</c:v>
                </c:pt>
                <c:pt idx="3">
                  <c:v>4217.5</c:v>
                </c:pt>
                <c:pt idx="4">
                  <c:v>925.9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33-4CC8-84BC-3C7461C0F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851912458043433E-2"/>
          <c:y val="0.1603240380698441"/>
          <c:w val="0.83753991200755662"/>
          <c:h val="0.766708379434248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25C-420D-8289-F2CD90CBF3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B25C-420D-8289-F2CD90CBF3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25C-420D-8289-F2CD90CBF3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25C-420D-8289-F2CD90CBF3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25C-420D-8289-F2CD90CBF39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817-47A6-8DA1-39DC50D9875D}"/>
              </c:ext>
            </c:extLst>
          </c:dPt>
          <c:dLbls>
            <c:dLbl>
              <c:idx val="0"/>
              <c:layout>
                <c:manualLayout>
                  <c:x val="-1.7027335577276953E-3"/>
                  <c:y val="-9.406362256045629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 34</a:t>
                    </a:r>
                    <a:r>
                      <a:rPr lang="ru-RU" baseline="0" dirty="0"/>
                      <a:t> 082,0</a:t>
                    </a:r>
                    <a:r>
                      <a:rPr lang="ru-RU" dirty="0"/>
                      <a:t>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УЖКГ таб.</a:t>
                    </a:r>
                    <a:r>
                      <a:rPr lang="ru-RU" baseline="0" dirty="0"/>
                      <a:t>
 42,5 %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B25C-420D-8289-F2CD90CBF39D}"/>
                </c:ext>
              </c:extLst>
            </c:dLbl>
            <c:dLbl>
              <c:idx val="1"/>
              <c:layout>
                <c:manualLayout>
                  <c:x val="3.0649204039098515E-2"/>
                  <c:y val="0.1857756545569011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33</a:t>
                    </a:r>
                    <a:r>
                      <a:rPr lang="ru-RU" baseline="0" dirty="0"/>
                      <a:t> 922,6 </a:t>
                    </a:r>
                    <a:r>
                      <a:rPr lang="ru-RU" dirty="0"/>
                      <a:t>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МКП «</a:t>
                    </a:r>
                    <a:r>
                      <a:rPr lang="ru-RU" dirty="0" err="1"/>
                      <a:t>Добробут</a:t>
                    </a:r>
                    <a:r>
                      <a:rPr lang="ru-RU" dirty="0"/>
                      <a:t>»</a:t>
                    </a:r>
                    <a:r>
                      <a:rPr lang="ru-RU" baseline="0" dirty="0"/>
                      <a:t>
42,3 %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B25C-420D-8289-F2CD90CBF39D}"/>
                </c:ext>
              </c:extLst>
            </c:dLbl>
            <c:dLbl>
              <c:idx val="2"/>
              <c:layout>
                <c:manualLayout>
                  <c:x val="-6.2149774857060872E-2"/>
                  <c:y val="3.762544902418250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2</a:t>
                    </a:r>
                    <a:r>
                      <a:rPr lang="ru-RU" baseline="0" dirty="0"/>
                      <a:t> 000,0 </a:t>
                    </a:r>
                    <a:r>
                      <a:rPr lang="ru-RU" dirty="0"/>
                      <a:t>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МКП «</a:t>
                    </a:r>
                    <a:r>
                      <a:rPr lang="ru-RU" dirty="0" err="1"/>
                      <a:t>Покровводоканал</a:t>
                    </a:r>
                    <a:r>
                      <a:rPr lang="ru-RU" dirty="0"/>
                      <a:t>»</a:t>
                    </a:r>
                    <a:r>
                      <a:rPr lang="ru-RU" baseline="0" dirty="0"/>
                      <a:t>
2,5 %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592888472963069"/>
                      <c:h val="0.178162796726289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B25C-420D-8289-F2CD90CBF39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5C-420D-8289-F2CD90CBF39D}"/>
                </c:ext>
              </c:extLst>
            </c:dLbl>
            <c:dLbl>
              <c:idx val="4"/>
              <c:layout>
                <c:manualLayout>
                  <c:x val="2.117033022896278E-2"/>
                  <c:y val="-3.997703958819390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aseline="0" dirty="0"/>
                      <a:t>9 444,6 тис </a:t>
                    </a:r>
                    <a:r>
                      <a:rPr lang="ru-RU" baseline="0" dirty="0" err="1"/>
                      <a:t>грн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МКП «ЖКС»</a:t>
                    </a:r>
                    <a:r>
                      <a:rPr lang="ru-RU" baseline="0" dirty="0"/>
                      <a:t>
11,8  %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B25C-420D-8289-F2CD90CBF39D}"/>
                </c:ext>
              </c:extLst>
            </c:dLbl>
            <c:dLbl>
              <c:idx val="5"/>
              <c:layout>
                <c:manualLayout>
                  <c:x val="0.17708429000368031"/>
                  <c:y val="-9.4063622560456306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752,5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4C782BF2-D3AF-4475-BF42-89CDA67ACA94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 0,9 %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284851235386826"/>
                      <c:h val="0.1600257378809761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817-47A6-8DA1-39DC50D9875D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Поточні та капітальні ремонти доріг, ліфтів, покрівель, житлових будинків, тротурів, фасадів та інше </c:v>
                </c:pt>
                <c:pt idx="1">
                  <c:v>Благоустрій міста: заходи з прибирання, озеленення, утримання мереж ЗО та інше</c:v>
                </c:pt>
                <c:pt idx="2">
                  <c:v>Покровводоканал: фінансова підтримка</c:v>
                </c:pt>
                <c:pt idx="3">
                  <c:v>Ритуал: утримання міського кладовища, поховання безрідних</c:v>
                </c:pt>
                <c:pt idx="4">
                  <c:v>Житлкосервіс: утримання та обслуговування соціальних гуртожитків</c:v>
                </c:pt>
                <c:pt idx="5">
                  <c:v>Екологічний фонд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34082</c:v>
                </c:pt>
                <c:pt idx="1">
                  <c:v>33922.6</c:v>
                </c:pt>
                <c:pt idx="2">
                  <c:v>2000</c:v>
                </c:pt>
                <c:pt idx="4">
                  <c:v>9444.6</c:v>
                </c:pt>
                <c:pt idx="5">
                  <c:v>752.5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5C-420D-8289-F2CD90CBF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9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693385078425637"/>
          <c:y val="0"/>
          <c:w val="0.6931615813648294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8981-4241-9399-C4366188FCF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981-4241-9399-C4366188FCF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981-4241-9399-C4366188FCF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8981-4241-9399-C4366188FCFF}"/>
              </c:ext>
            </c:extLst>
          </c:dPt>
          <c:dLbls>
            <c:dLbl>
              <c:idx val="0"/>
              <c:layout>
                <c:manualLayout>
                  <c:x val="-0.23459224227611081"/>
                  <c:y val="-5.8581394131320789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4 018,2 тис </a:t>
                    </a:r>
                    <a:r>
                      <a:rPr lang="ru-RU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 </a:t>
                    </a:r>
                    <a:fld id="{EE87F622-B09B-479A-BF5A-58D9B9AD3176}" type="CATEGORYNAME">
                      <a:rPr lang="ru-RU" baseline="0" smtClean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
</a:t>
                    </a:r>
                    <a:fld id="{1F999F23-D7EF-4225-8F58-35E901731722}" type="PERCENTAGE">
                      <a:rPr lang="ru-RU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998375984251968"/>
                      <c:h val="0.1618779527559055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8981-4241-9399-C4366188FCFF}"/>
                </c:ext>
              </c:extLst>
            </c:dLbl>
            <c:dLbl>
              <c:idx val="1"/>
              <c:layout>
                <c:manualLayout>
                  <c:x val="-5.8874418564729955E-2"/>
                  <c:y val="4.099633050952069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84 006,8тис </a:t>
                    </a:r>
                    <a:r>
                      <a:rPr lang="ru-RU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                                     </a:t>
                    </a:r>
                    <a:fld id="{F1F370FD-3FC0-406C-8825-6ACE2EBBCA61}" type="CATEGORYNAME">
                      <a:rPr lang="ru-RU" baseline="0" smtClean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
</a:t>
                    </a:r>
                    <a:fld id="{8B36ED9B-6F50-4CCF-9ADE-61CA4DBC72F2}" type="PERCENTAGE">
                      <a:rPr lang="ru-RU" baseline="0" smtClean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  <a:scene3d>
                  <a:camera prst="orthographicFront"/>
                  <a:lightRig rig="threePt" dir="t"/>
                </a:scene3d>
                <a:sp3d prstMaterial="softEdge">
                  <a:bevelB w="25400" h="88900"/>
                </a:sp3d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2798199189988991"/>
                      <c:h val="0.1952633954445329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981-4241-9399-C4366188FCFF}"/>
                </c:ext>
              </c:extLst>
            </c:dLbl>
            <c:dLbl>
              <c:idx val="2"/>
              <c:layout>
                <c:manualLayout>
                  <c:x val="0.29324216501196837"/>
                  <c:y val="-9.4743161391100893E-4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1 835,4 тис грн </a:t>
                    </a:r>
                    <a:fld id="{52F1DEC3-F299-4206-A6C4-B35B3687C0E4}" type="CATEGORYNAME">
                      <a:rPr lang="en-US" baseline="0" smtClean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 dirty="0">
                        <a:solidFill>
                          <a:schemeClr val="tx1"/>
                        </a:solidFill>
                      </a:rPr>
                      <a:t>
</a:t>
                    </a:r>
                    <a:fld id="{8D978673-43A3-415B-9CC0-2B5A5BA4EB27}" type="PERCENTAGE">
                      <a:rPr lang="en-US" baseline="0" dirty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981-4241-9399-C4366188FCFF}"/>
                </c:ext>
              </c:extLst>
            </c:dLbl>
            <c:dLbl>
              <c:idx val="3"/>
              <c:layout>
                <c:manualLayout>
                  <c:x val="5.0505751886153999E-2"/>
                  <c:y val="4.9793089514990133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/>
                      <a:t>55,9 тис грн </a:t>
                    </a:r>
                    <a:fld id="{852A9A4C-2485-4FA2-B42B-052CDA5F052D}" type="CATEGORYNAME">
                      <a:rPr lang="en-US" smtClean="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 dirty="0"/>
                      <a:t>
</a:t>
                    </a:r>
                    <a:fld id="{0E4C2E70-6778-4A68-89ED-42FDC5B34AF6}" type="PERCENTAGE">
                      <a:rPr lang="en-US" baseline="0" dirty="0"/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en-US" baseline="0" dirty="0"/>
                  </a:p>
                </c:rich>
              </c:tx>
              <c:spPr>
                <a:solidFill>
                  <a:prstClr val="white">
                    <a:lumMod val="50000"/>
                  </a:prst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129977982244396"/>
                      <c:h val="0.1618779625976692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8981-4241-9399-C4366188FCFF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Базова дотація</c:v>
                </c:pt>
                <c:pt idx="1">
                  <c:v>Освітня субвенція</c:v>
                </c:pt>
                <c:pt idx="2">
                  <c:v>Субвенції усфері освіти</c:v>
                </c:pt>
                <c:pt idx="3">
                  <c:v>Інші субвенції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4018.2</c:v>
                </c:pt>
                <c:pt idx="1">
                  <c:v>84006.8</c:v>
                </c:pt>
                <c:pt idx="2">
                  <c:v>1835.4</c:v>
                </c:pt>
                <c:pt idx="3">
                  <c:v>55.9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81-4241-9399-C4366188FC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230" y="4689853"/>
            <a:ext cx="4945654" cy="4441686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20942" y="0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705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0942" y="9379705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1FE7348-19FF-4C68-90A8-5AA8F5F1B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22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AC4CDD-2A11-4697-8E2B-450A801234B4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79D55-8975-4467-9179-FA48879AB8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F44BC-93BC-4964-88A3-8022890ED6BB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A0928-3F3B-49A7-B9FF-062A60B925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1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BE9E96-2986-4AA8-AC59-B9328A329598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32376-AF4F-41D0-A884-EA59CA63EE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2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73629-E881-4766-9863-3CF281B29915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CDC79E-8A63-4409-A7A2-9944FF3655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7146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BA1D4F-0D52-46B5-B707-4BDA495B3ABD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6BCE6-363E-4AA6-B0CF-1B02C31EC5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507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9832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1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D7468E-9EB7-4204-84E3-68FC75F293A0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FC43-FF38-4A10-9311-940CB91805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26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684C74-195E-4B6B-AEB1-77F39018A1E9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859A7-0A8F-4A6B-B159-557692CF61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2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98A3F7-86ED-4F6D-AAEC-06CF7EB44417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EC657-BD99-4907-8E39-0FE6319892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3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C87F5E-0F6D-4262-820D-03820E99618A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80D01-EF58-4BB9-B141-9C38AD7351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2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F067D-51FB-4997-A07D-FAC4CBD3E472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FBE38-98A7-4DC1-BF91-696E607EA7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2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53D265-23B3-4737-B24B-2764345FF083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C0ED44-843A-429F-83AB-C5DBDC7DCB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6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D25EC-3EAD-411B-8E72-6804390E540E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F1EB7-9BC9-46E8-86DD-A301154EA5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4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AC38A-56B0-470D-9DCF-77CDE4DBBAFD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C1645-F3C2-4F4B-9874-FC8E57481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B6F398-02C7-4986-845A-68A2284A7631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7EB93-8489-4FA9-BA9C-91740B89E4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7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17EAFB-ECFB-498C-B0A6-D8E691CF2229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E4661-9C85-433D-81A3-95680B0E21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21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3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51520" y="1556792"/>
            <a:ext cx="8487179" cy="374441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бюджет</a:t>
            </a:r>
            <a:b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Покровської міської територіальної громади Дніпропетровської області</a:t>
            </a:r>
            <a:br>
              <a:rPr lang="uk-UA" dirty="0">
                <a:latin typeface="Book Antiqua" panose="02040602050305030304" pitchFamily="18" charset="0"/>
              </a:rPr>
            </a:b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 2022 рік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414588" y="5172075"/>
            <a:ext cx="6324600" cy="1371600"/>
          </a:xfrm>
          <a:prstGeom prst="rect">
            <a:avLst/>
          </a:prstGeom>
        </p:spPr>
        <p:txBody>
          <a:bodyPr wrap="none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0" kern="120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1915030" y="5882773"/>
            <a:ext cx="6823669" cy="6185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1024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4924"/>
            <a:ext cx="1681163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chemeClr val="bg2">
                <a:tint val="97000"/>
                <a:hueMod val="92000"/>
                <a:satMod val="169000"/>
                <a:alpha val="97000"/>
                <a:lumMod val="75000"/>
                <a:lumOff val="25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4397"/>
            <a:ext cx="7704856" cy="1200329"/>
          </a:xfrm>
          <a:prstGeom prst="rect">
            <a:avLst/>
          </a:prstGeom>
          <a:noFill/>
          <a:scene3d>
            <a:camera prst="orthographicFront">
              <a:rot lat="0" lon="1800000" rev="0"/>
            </a:camera>
            <a:lightRig rig="threePt" dir="t">
              <a:rot lat="0" lon="0" rev="21594000"/>
            </a:lightRig>
          </a:scene3d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Міжбюджетні трансферти                                                      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89 916,3 тис грн</a:t>
            </a:r>
          </a:p>
          <a:p>
            <a:pPr algn="ctr"/>
            <a:endParaRPr lang="uk-UA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19111433"/>
              </p:ext>
            </p:extLst>
          </p:nvPr>
        </p:nvGraphicFramePr>
        <p:xfrm>
          <a:off x="539552" y="1916832"/>
          <a:ext cx="7920880" cy="4335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08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3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0866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Структура надходжень 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 загального фонду бюджету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344 475,9 тис. грн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04266229"/>
              </p:ext>
            </p:extLst>
          </p:nvPr>
        </p:nvGraphicFramePr>
        <p:xfrm>
          <a:off x="873303" y="1412776"/>
          <a:ext cx="757024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flipH="1">
            <a:off x="438178" y="6407617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7754159" cy="129614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Спеціальний фонд</a:t>
            </a:r>
            <a:b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1252,5 тис. грн.</a:t>
            </a:r>
            <a:endParaRPr lang="ru-RU" sz="28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579517019"/>
              </p:ext>
            </p:extLst>
          </p:nvPr>
        </p:nvGraphicFramePr>
        <p:xfrm>
          <a:off x="225233" y="1412776"/>
          <a:ext cx="816319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 flipV="1">
            <a:off x="376105" y="458810"/>
            <a:ext cx="45719" cy="45719"/>
          </a:xfrm>
        </p:spPr>
        <p:txBody>
          <a:bodyPr>
            <a:normAutofit fontScale="25000" lnSpcReduction="20000"/>
          </a:bodyPr>
          <a:lstStyle/>
          <a:p>
            <a:pPr algn="ctr"/>
            <a:endParaRPr lang="uk-UA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5000">
              <a:schemeClr val="tx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901676"/>
              </p:ext>
            </p:extLst>
          </p:nvPr>
        </p:nvGraphicFramePr>
        <p:xfrm>
          <a:off x="588332" y="1200155"/>
          <a:ext cx="7776864" cy="5657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-17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Структура видатків бюджету по галузям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 за загальним та спеціальним фондом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444 363,3 тис грн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7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143" y="332656"/>
            <a:ext cx="7086600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Освіта</a:t>
            </a:r>
            <a:b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251 111,2 тис грн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08119170"/>
              </p:ext>
            </p:extLst>
          </p:nvPr>
        </p:nvGraphicFramePr>
        <p:xfrm>
          <a:off x="323528" y="1124744"/>
          <a:ext cx="849694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539552" y="5373217"/>
            <a:ext cx="72008" cy="72008"/>
          </a:xfrm>
        </p:spPr>
        <p:txBody>
          <a:bodyPr>
            <a:normAutofit fontScale="25000" lnSpcReduction="20000"/>
          </a:bodyPr>
          <a:lstStyle/>
          <a:p>
            <a:r>
              <a:rPr lang="uk-UA" dirty="0"/>
              <a:t>       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032448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ОХОРОНА ЗДОРОВ’Я</a:t>
            </a:r>
            <a:b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17 078,1 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тис. грн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196076"/>
              </p:ext>
            </p:extLst>
          </p:nvPr>
        </p:nvGraphicFramePr>
        <p:xfrm>
          <a:off x="467544" y="1268760"/>
          <a:ext cx="806489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1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0860" y="332656"/>
            <a:ext cx="7086600" cy="10081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Соціальний захист населення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16 496,9 тис. грн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135558934"/>
              </p:ext>
            </p:extLst>
          </p:nvPr>
        </p:nvGraphicFramePr>
        <p:xfrm>
          <a:off x="611560" y="1340768"/>
          <a:ext cx="80159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6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143" y="0"/>
            <a:ext cx="7086600" cy="13407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Культура та спорт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21 105,0 ТИС. грн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35664"/>
              </p:ext>
            </p:extLst>
          </p:nvPr>
        </p:nvGraphicFramePr>
        <p:xfrm>
          <a:off x="683568" y="1124744"/>
          <a:ext cx="808816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9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661192"/>
              </p:ext>
            </p:extLst>
          </p:nvPr>
        </p:nvGraphicFramePr>
        <p:xfrm>
          <a:off x="720514" y="1052736"/>
          <a:ext cx="7307869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ЖИТЛОВО-КОМУНАЛЬНА СФЕРА ТА ІНША ЕКОНОМІЧНА ДІЯЛЬНІСТЬ                                80 201,7 ТИС ГРН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5288F6-6ED8-406A-AFB4-79CCA6DCE9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3748</TotalTime>
  <Words>478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Century Gothic</vt:lpstr>
      <vt:lpstr>Corbel</vt:lpstr>
      <vt:lpstr>Times New Roman</vt:lpstr>
      <vt:lpstr>Wingdings 3</vt:lpstr>
      <vt:lpstr>Сектор</vt:lpstr>
      <vt:lpstr>бюджет  Покровської міської територіальної громади Дніпропетровської області на 2022 рік</vt:lpstr>
      <vt:lpstr> Структура надходжень  до загального фонду бюджету 344 475,9 тис. грн </vt:lpstr>
      <vt:lpstr>Спеціальний фонд 1252,5 тис. грн.</vt:lpstr>
      <vt:lpstr>Презентация PowerPoint</vt:lpstr>
      <vt:lpstr>Освіта  251 111,2 тис грн</vt:lpstr>
      <vt:lpstr>ОХОРОНА ЗДОРОВ’Я 17 078,1 тис. грн</vt:lpstr>
      <vt:lpstr>Соціальний захист населення 16 496,9 тис. грн</vt:lpstr>
      <vt:lpstr>Культура та спорт 21 105,0 ТИС. грн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ФІНАНСОВЕ УПРАВЛІННЯ</dc:title>
  <dc:creator>Пользователь Windows</dc:creator>
  <cp:lastModifiedBy>WORK</cp:lastModifiedBy>
  <cp:revision>321</cp:revision>
  <cp:lastPrinted>2021-02-08T14:28:33Z</cp:lastPrinted>
  <dcterms:created xsi:type="dcterms:W3CDTF">2017-03-07T09:17:34Z</dcterms:created>
  <dcterms:modified xsi:type="dcterms:W3CDTF">2021-12-15T11:52:47Z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TC010184381049</vt:lpwstr>
  </property>
</Properties>
</file>