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2"/>
  </p:sldMasterIdLst>
  <p:notesMasterIdLst>
    <p:notesMasterId r:id="rId13"/>
  </p:notesMasterIdLst>
  <p:sldIdLst>
    <p:sldId id="256" r:id="rId3"/>
    <p:sldId id="258" r:id="rId4"/>
    <p:sldId id="264" r:id="rId5"/>
    <p:sldId id="271" r:id="rId6"/>
    <p:sldId id="269" r:id="rId7"/>
    <p:sldId id="267" r:id="rId8"/>
    <p:sldId id="268" r:id="rId9"/>
    <p:sldId id="270" r:id="rId10"/>
    <p:sldId id="266" r:id="rId11"/>
    <p:sldId id="272" r:id="rId12"/>
  </p:sldIdLst>
  <p:sldSz cx="9144000" cy="6858000" type="screen4x3"/>
  <p:notesSz cx="6742113" cy="9872663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E82"/>
    <a:srgbClr val="000000"/>
    <a:srgbClr val="FFCC00"/>
    <a:srgbClr val="CC6600"/>
    <a:srgbClr val="996633"/>
    <a:srgbClr val="993300"/>
    <a:srgbClr val="FFCC99"/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00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926429504513721E-2"/>
          <c:y val="7.0815884465507684E-2"/>
          <c:w val="0.93007357049548633"/>
          <c:h val="0.921194081934544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1A-4571-8125-C63F25BDB047}"/>
              </c:ext>
            </c:extLst>
          </c:dPt>
          <c:dPt>
            <c:idx val="1"/>
            <c:bubble3D val="0"/>
            <c:explosion val="2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61A-4571-8125-C63F25BDB047}"/>
              </c:ext>
            </c:extLst>
          </c:dPt>
          <c:dPt>
            <c:idx val="2"/>
            <c:bubble3D val="0"/>
            <c:explosion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1A-4571-8125-C63F25BDB047}"/>
              </c:ext>
            </c:extLst>
          </c:dPt>
          <c:dPt>
            <c:idx val="3"/>
            <c:bubble3D val="0"/>
            <c:explosion val="17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61A-4571-8125-C63F25BDB047}"/>
              </c:ext>
            </c:extLst>
          </c:dPt>
          <c:dPt>
            <c:idx val="4"/>
            <c:bubble3D val="0"/>
            <c:explosion val="16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299-4064-9F41-E3A5504DE011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299-4064-9F41-E3A5504DE011}"/>
              </c:ext>
            </c:extLst>
          </c:dPt>
          <c:dLbls>
            <c:dLbl>
              <c:idx val="0"/>
              <c:layout>
                <c:manualLayout>
                  <c:x val="-3.2966227138602868E-3"/>
                  <c:y val="-8.0005329870699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81 681,8</a:t>
                    </a:r>
                    <a:r>
                      <a:rPr lang="ru-RU" baseline="0" dirty="0" smtClean="0"/>
                      <a:t> тис </a:t>
                    </a:r>
                    <a:r>
                      <a:rPr lang="ru-RU" baseline="0" dirty="0" err="1" smtClean="0"/>
                      <a:t>грн</a:t>
                    </a:r>
                    <a:endParaRPr lang="ru-RU" baseline="0" dirty="0" smtClean="0"/>
                  </a:p>
                  <a:p>
                    <a:pPr>
                      <a:defRPr/>
                    </a:pPr>
                    <a:fld id="{0C7CC42F-A152-46F7-8CF1-108F263EA5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F7AC84A-1149-41D3-94C1-745CFC68026C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A-4571-8125-C63F25BDB047}"/>
                </c:ext>
              </c:extLst>
            </c:dLbl>
            <c:dLbl>
              <c:idx val="1"/>
              <c:layout>
                <c:manualLayout>
                  <c:x val="4.0265045290656207E-2"/>
                  <c:y val="5.057366263026358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127 132,6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</a:p>
                  <a:p>
                    <a:fld id="{7655D83F-ECD5-4210-ACF5-63A1721BAC8F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1D3D3AE-E304-4C47-AFFD-55560DD49A95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53066029146264"/>
                      <c:h val="0.228425106279357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61A-4571-8125-C63F25BDB047}"/>
                </c:ext>
              </c:extLst>
            </c:dLbl>
            <c:dLbl>
              <c:idx val="2"/>
              <c:layout>
                <c:manualLayout>
                  <c:x val="-2.0585673461707185E-2"/>
                  <c:y val="5.05736626302645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smtClean="0"/>
                      <a:t>20 228,1 тис грн </a:t>
                    </a:r>
                    <a:fld id="{A1BBC8DB-8D98-4DDF-A7DC-7B91CE8492B2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12A8E4F-5B1D-4627-90B6-9C7EB1917705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1A-4571-8125-C63F25BDB047}"/>
                </c:ext>
              </c:extLst>
            </c:dLbl>
            <c:dLbl>
              <c:idx val="3"/>
              <c:layout>
                <c:manualLayout>
                  <c:x val="-7.9749058960419075E-2"/>
                  <c:y val="6.1277297808728232E-4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9 346,8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99C67FE4-1BB6-4C05-AA08-997D7C4AAC58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0225C71-D866-4FE2-94DD-328C65B076C8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7362575175872705"/>
                      <c:h val="0.171029806212008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A-4571-8125-C63F25BDB047}"/>
                </c:ext>
              </c:extLst>
            </c:dLbl>
            <c:dLbl>
              <c:idx val="4"/>
              <c:layout>
                <c:manualLayout>
                  <c:x val="5.7039082471274385E-2"/>
                  <c:y val="-2.01564905486691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5 242,4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9BDA6199-624B-44DE-846F-452E3C94EBBB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9FE2F81-AAE4-4B22-9233-7C8CB2BACBD6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366068852698087"/>
                      <c:h val="0.128093307092862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299-4064-9F41-E3A5504DE011}"/>
                </c:ext>
              </c:extLst>
            </c:dLbl>
            <c:dLbl>
              <c:idx val="5"/>
              <c:layout>
                <c:manualLayout>
                  <c:x val="0.17658460206979154"/>
                  <c:y val="8.9721553455532968E-3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5613,8 тис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pPr>
                      <a:defRPr/>
                    </a:pPr>
                    <a:fld id="{A88A3380-F481-40AF-85F4-51A735CA1D83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EB6EE7E2-327B-4453-B75A-D3EAF1B38D24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969034567956029"/>
                      <c:h val="0.160899384195406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299-4064-9F41-E3A5504DE011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Плата за землю</c:v>
                </c:pt>
                <c:pt idx="1">
                  <c:v>Податок на доходи фізичних осіб</c:v>
                </c:pt>
                <c:pt idx="2">
                  <c:v>Единий податок</c:v>
                </c:pt>
                <c:pt idx="3">
                  <c:v>Податок на нерухоме майно</c:v>
                </c:pt>
                <c:pt idx="4">
                  <c:v>Інше</c:v>
                </c:pt>
                <c:pt idx="5">
                  <c:v>Акцзний податок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81681.8</c:v>
                </c:pt>
                <c:pt idx="1">
                  <c:v>127132.6</c:v>
                </c:pt>
                <c:pt idx="2">
                  <c:v>20228.099999999999</c:v>
                </c:pt>
                <c:pt idx="3">
                  <c:v>9346.7999999999993</c:v>
                </c:pt>
                <c:pt idx="4">
                  <c:v>5242.3999999999996</c:v>
                </c:pt>
                <c:pt idx="5">
                  <c:v>5613.8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571-8125-C63F25BDB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77932011747121E-2"/>
          <c:y val="0.15413467361216515"/>
          <c:w val="0.82916666666666672"/>
          <c:h val="0.813410943757571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E-47E8-98FA-B9AB64F1ED92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DFE-47E8-98FA-B9AB64F1ED92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E-47E8-98FA-B9AB64F1ED92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DFE-47E8-98FA-B9AB64F1ED92}"/>
              </c:ext>
            </c:extLst>
          </c:dPt>
          <c:dLbls>
            <c:dLbl>
              <c:idx val="0"/>
              <c:layout>
                <c:manualLayout>
                  <c:x val="-0.2350392671254557"/>
                  <c:y val="-4.471334171007602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32,3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C205941C-52E4-42A4-9EB9-4EDCBE9A66C0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4AED042-0141-45D9-AB17-9721FB31293F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DFE-47E8-98FA-B9AB64F1ED92}"/>
                </c:ext>
              </c:extLst>
            </c:dLbl>
            <c:dLbl>
              <c:idx val="1"/>
              <c:layout>
                <c:manualLayout>
                  <c:x val="2.2916666666666665E-2"/>
                  <c:y val="-9.062500000000001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177,1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8D54BA33-EDF0-4C57-ABF9-BF00407212D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1CB4F13-A404-420F-B70C-9666BC65ACE2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DFE-47E8-98FA-B9AB64F1ED92}"/>
                </c:ext>
              </c:extLst>
            </c:dLbl>
            <c:dLbl>
              <c:idx val="2"/>
              <c:layout>
                <c:manualLayout>
                  <c:x val="2.0833333333333333E-3"/>
                  <c:y val="-0.1812499999999999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FE-47E8-98FA-B9AB64F1ED92}"/>
                </c:ext>
              </c:extLst>
            </c:dLbl>
            <c:dLbl>
              <c:idx val="3"/>
              <c:layout>
                <c:manualLayout>
                  <c:x val="0.22916666666666666"/>
                  <c:y val="8.5146183051971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857,6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58617E40-7CE4-4E8C-866C-85FE1BDABBE5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1857034-2F5F-40C6-ADBA-01CD89D9B8C3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DFE-47E8-98FA-B9AB64F1ED92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Пайова участь у розвитку міста</c:v>
                </c:pt>
                <c:pt idx="1">
                  <c:v>Продаж комунального майна</c:v>
                </c:pt>
                <c:pt idx="3">
                  <c:v>Екологічний фонд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32.299999999999997</c:v>
                </c:pt>
                <c:pt idx="1">
                  <c:v>177.1</c:v>
                </c:pt>
                <c:pt idx="3">
                  <c:v>857.6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E-47E8-98FA-B9AB64F1ED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414377238507902E-2"/>
          <c:y val="0.18184024491987197"/>
          <c:w val="0.8380465662545431"/>
          <c:h val="0.8160012754226685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C9B-40C2-ADB6-A03DBF5266E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C9B-40C2-ADB6-A03DBF5266E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C9B-40C2-ADB6-A03DBF5266E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C9B-40C2-ADB6-A03DBF5266E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C9B-40C2-ADB6-A03DBF5266E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C9B-40C2-ADB6-A03DBF5266E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C9B-40C2-ADB6-A03DBF5266E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C9B-40C2-ADB6-A03DBF5266EF}"/>
              </c:ext>
            </c:extLst>
          </c:dPt>
          <c:dLbls>
            <c:dLbl>
              <c:idx val="0"/>
              <c:layout>
                <c:manualLayout>
                  <c:x val="0.14598153115262325"/>
                  <c:y val="-0.1025472369936161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30 640,7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DCA1535B-9624-425C-BE36-1E254E95F02B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12D2636D-CC71-44E6-8C38-74CC3C6DBFC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9B-40C2-ADB6-A03DBF5266EF}"/>
                </c:ext>
              </c:extLst>
            </c:dLbl>
            <c:dLbl>
              <c:idx val="1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172 368,2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endParaRPr lang="ru-RU" b="1" baseline="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112E7EE8-FA05-4991-A995-7A2887E4B22D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BB60DB20-8A86-4314-B33A-A6308AB1375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C9B-40C2-ADB6-A03DBF5266EF}"/>
                </c:ext>
              </c:extLst>
            </c:dLbl>
            <c:dLbl>
              <c:idx val="2"/>
              <c:layout>
                <c:manualLayout>
                  <c:x val="0.14249898159463764"/>
                  <c:y val="0.1561625184218248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32 804,0 тис </a:t>
                    </a:r>
                    <a:r>
                      <a:rPr lang="ru-RU" b="1" dirty="0" err="1" smtClean="0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951C721D-B083-42D4-B7DD-3BFECAA93FA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D10FF14A-A55E-4683-A60C-F57C1BDEECE2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14967C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C9B-40C2-ADB6-A03DBF5266EF}"/>
                </c:ext>
              </c:extLst>
            </c:dLbl>
            <c:dLbl>
              <c:idx val="3"/>
              <c:layout>
                <c:manualLayout>
                  <c:x val="0"/>
                  <c:y val="2.450050596014342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10 524,3 тис </a:t>
                    </a:r>
                    <a:r>
                      <a:rPr lang="ru-RU" b="1" dirty="0" err="1" smtClean="0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29ADD24D-7E71-46A1-BD5A-FBBD9F606A60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C567A583-1E43-4AA4-B7C9-47E721AAED9E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C9B-40C2-ADB6-A03DBF5266EF}"/>
                </c:ext>
              </c:extLst>
            </c:dLbl>
            <c:dLbl>
              <c:idx val="4"/>
              <c:layout>
                <c:manualLayout>
                  <c:x val="0"/>
                  <c:y val="-0.3595479835635000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10 120,7 тис </a:t>
                    </a:r>
                    <a:r>
                      <a:rPr lang="ru-RU" b="1" dirty="0" err="1" smtClean="0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622A1B4B-5E0F-4E27-82D6-036EA1824692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8EE91834-06FB-4976-A5C0-F1B10D3AD3E0}" type="PERCENTAGE">
                      <a:rPr lang="ru-RU" b="1" baseline="0" dirty="0"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9B-40C2-ADB6-A03DBF5266EF}"/>
                </c:ext>
              </c:extLst>
            </c:dLbl>
            <c:dLbl>
              <c:idx val="5"/>
              <c:layout>
                <c:manualLayout>
                  <c:x val="0.10767705704657154"/>
                  <c:y val="-0.2155616773842975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57 449,6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endParaRPr lang="ru-RU" b="1" baseline="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6846412-06E9-4F26-B389-C2C4B76A94E3}" type="CATEGORYNAM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63CFC8C2-6470-45BC-8F4A-BB9A1CE33AAA}" type="PERCENTAGE">
                      <a:rPr lang="ru-RU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C9B-40C2-ADB6-A03DBF5266EF}"/>
                </c:ext>
              </c:extLst>
            </c:dLbl>
            <c:dLbl>
              <c:idx val="6"/>
              <c:layout>
                <c:manualLayout>
                  <c:x val="5.3876156617518628E-2"/>
                  <c:y val="-0.1127920463029203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21 420,0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F263EF88-0327-47F1-9873-4B94E329C941}" type="CATEGORYNAME">
                      <a:rPr lang="en-US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
</a:t>
                    </a:r>
                    <a:fld id="{ABA803A5-212D-4427-92FC-22BE0B7DF23C}" type="PERCENTAGE">
                      <a:rPr lang="en-US" b="1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>
                  <a:softEdge rad="0"/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BC9B-40C2-ADB6-A03DBF5266EF}"/>
                </c:ext>
              </c:extLst>
            </c:dLbl>
            <c:dLbl>
              <c:idx val="7"/>
              <c:layout>
                <c:manualLayout>
                  <c:x val="5.7911068922379828E-2"/>
                  <c:y val="-2.45057065668803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9B-40C2-ADB6-A03DBF5266EF}"/>
                </c:ext>
              </c:extLst>
            </c:dLbl>
            <c:spPr>
              <a:solidFill>
                <a:srgbClr val="14967C">
                  <a:lumMod val="75000"/>
                </a:srgbClr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>
                <a:softEdge rad="0"/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30640.7</c:v>
                </c:pt>
                <c:pt idx="1">
                  <c:v>172368.2</c:v>
                </c:pt>
                <c:pt idx="2">
                  <c:v>32804</c:v>
                </c:pt>
                <c:pt idx="3">
                  <c:v>10524.3</c:v>
                </c:pt>
                <c:pt idx="4">
                  <c:v>10120.700000000001</c:v>
                </c:pt>
                <c:pt idx="5">
                  <c:v>57449</c:v>
                </c:pt>
                <c:pt idx="6">
                  <c:v>21420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B-40C2-ADB6-A03DBF5266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E78-4051-A4E6-A9C454957F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E78-4051-A4E6-A9C454957F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E78-4051-A4E6-A9C454957F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E78-4051-A4E6-A9C454957F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E78-4051-A4E6-A9C454957F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E78-4051-A4E6-A9C454957F8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E78-4051-A4E6-A9C454957F8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E78-4051-A4E6-A9C454957F87}"/>
              </c:ext>
            </c:extLst>
          </c:dPt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Лист1!$A$2:$A$9</c:f>
              <c:strCache>
                <c:ptCount val="7"/>
                <c:pt idx="0">
                  <c:v>Державне управління</c:v>
                </c:pt>
                <c:pt idx="1">
                  <c:v>Освіта</c:v>
                </c:pt>
                <c:pt idx="2">
                  <c:v>Охорона здоров'я</c:v>
                </c:pt>
                <c:pt idx="3">
                  <c:v>Соціальний захист</c:v>
                </c:pt>
                <c:pt idx="4">
                  <c:v>Культура та спорт</c:v>
                </c:pt>
                <c:pt idx="5">
                  <c:v>Житлово-комунальне господарство</c:v>
                </c:pt>
                <c:pt idx="6">
                  <c:v>Економічна та інша діяльність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BC9B-40C2-ADB6-A03DBF52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903613097167352E-2"/>
          <c:y val="0.14217679517090695"/>
          <c:w val="0.91079216634331728"/>
          <c:h val="0.814684109173054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46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CA-4B7B-B9CF-C300633D393A}"/>
              </c:ext>
            </c:extLst>
          </c:dPt>
          <c:dPt>
            <c:idx val="1"/>
            <c:bubble3D val="0"/>
            <c:explosion val="36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CA-4B7B-B9CF-C300633D393A}"/>
              </c:ext>
            </c:extLst>
          </c:dPt>
          <c:dPt>
            <c:idx val="2"/>
            <c:bubble3D val="0"/>
            <c:explosion val="25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CA-4B7B-B9CF-C300633D393A}"/>
              </c:ext>
            </c:extLst>
          </c:dPt>
          <c:dPt>
            <c:idx val="3"/>
            <c:bubble3D val="0"/>
            <c:explosion val="2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CA-4B7B-B9CF-C300633D393A}"/>
              </c:ext>
            </c:extLst>
          </c:dPt>
          <c:dPt>
            <c:idx val="4"/>
            <c:bubble3D val="0"/>
            <c:explosion val="9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B41-4BCF-AE0C-002BF07EAAB3}"/>
              </c:ext>
            </c:extLst>
          </c:dPt>
          <c:dLbls>
            <c:dLbl>
              <c:idx val="0"/>
              <c:layout>
                <c:manualLayout>
                  <c:x val="-0.33670501257436047"/>
                  <c:y val="-2.300469030011167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132 787,6  тис </a:t>
                    </a:r>
                    <a:r>
                      <a:rPr lang="ru-RU" b="1" dirty="0" err="1" smtClean="0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                       </a:t>
                    </a:r>
                    <a:fld id="{C7E9CF3B-E7A9-4B26-AFEA-3BBD241A4D91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F2C78B47-A876-40B8-8896-14E270465A3D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052F61"/>
                </a:solidFill>
                <a:ln w="12700" cap="rnd" cmpd="sng" algn="ctr">
                  <a:solidFill>
                    <a:srgbClr val="052F61">
                      <a:shade val="50000"/>
                      <a:hueMod val="94000"/>
                    </a:srgbClr>
                  </a:solidFill>
                  <a:prstDash val="solid"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DCA-4B7B-B9CF-C300633D393A}"/>
                </c:ext>
              </c:extLst>
            </c:dLbl>
            <c:dLbl>
              <c:idx val="1"/>
              <c:layout>
                <c:manualLayout>
                  <c:x val="-0.11952299147661281"/>
                  <c:y val="3.578507380017357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17 735,6 тис грн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3ED5E3F-64A1-4E24-81C8-F6DFF3183D6E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6E1CF7BC-EABC-4B0F-9967-A7EF03FB3A5D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DCA-4B7B-B9CF-C300633D393A}"/>
                </c:ext>
              </c:extLst>
            </c:dLbl>
            <c:dLbl>
              <c:idx val="2"/>
              <c:layout>
                <c:manualLayout>
                  <c:x val="-3.8916436959588588E-2"/>
                  <c:y val="8.9787975239045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latin typeface="Book Antiqua" panose="02040602050305030304" pitchFamily="18" charset="0"/>
                      </a:rPr>
                      <a:t>3 279,8 тис </a:t>
                    </a:r>
                    <a:r>
                      <a:rPr lang="ru-RU" b="1" dirty="0" err="1" smtClean="0"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dirty="0" smtClean="0">
                        <a:latin typeface="Book Antiqua" panose="02040602050305030304" pitchFamily="18" charset="0"/>
                      </a:rPr>
                      <a:t>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C811F430-E843-4E32-95AA-6D95939E9558}" type="CATEGORYNAME">
                      <a:rPr lang="ru-RU" b="1" smtClean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latin typeface="Book Antiqua" panose="02040602050305030304" pitchFamily="18" charset="0"/>
                      </a:rPr>
                      <a:t>
</a:t>
                    </a:r>
                    <a:fld id="{70B3A3CB-0D86-4C16-932F-63C07AF1F9D7}" type="PERCENTAGE">
                      <a:rPr lang="ru-RU" b="1" baseline="0"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ru-RU" b="1" baseline="0" dirty="0">
                      <a:latin typeface="Book Antiqua" panose="02040602050305030304" pitchFamily="18" charset="0"/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3688102607515601"/>
                      <c:h val="0.154598377958004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DCA-4B7B-B9CF-C300633D393A}"/>
                </c:ext>
              </c:extLst>
            </c:dLbl>
            <c:dLbl>
              <c:idx val="3"/>
              <c:layout>
                <c:manualLayout>
                  <c:x val="2.083333333333332E-3"/>
                  <c:y val="-6.680656417101890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9 448,3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Капітальні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B42DAF09-3615-4DBD-9971-C4EF534801C9}" type="PERCENTAG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CA-4B7B-B9CF-C300633D393A}"/>
                </c:ext>
              </c:extLst>
            </c:dLbl>
            <c:dLbl>
              <c:idx val="4"/>
              <c:layout>
                <c:manualLayout>
                  <c:x val="9.0257877683012258E-2"/>
                  <c:y val="3.125377373528542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9 116,9 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    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err="1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Інші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t> видатки</a:t>
                    </a:r>
                  </a:p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fld id="{8BD765B2-3982-413B-80FF-0A7E374650FC}" type="PERCENTAGE">
                      <a:rPr lang="ru-RU" b="1" baseline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rPr>
                      <a:pPr>
                        <a:defRPr sz="1197" b="1" i="0" u="none" strike="noStrike" kern="1200" baseline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defRPr>
                      </a:pPr>
                      <a:t>[ПРОЦЕНТ]</a:t>
                    </a:fld>
                    <a:endParaRPr lang="uk-UA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B41-4BCF-AE0C-002BF07EAAB3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Оплата праці і нарахування на заробітну плату</c:v>
                </c:pt>
                <c:pt idx="1">
                  <c:v>Енергоносії</c:v>
                </c:pt>
                <c:pt idx="2">
                  <c:v>Продукти харчування</c:v>
                </c:pt>
                <c:pt idx="3">
                  <c:v>Капітальні видатки</c:v>
                </c:pt>
                <c:pt idx="4">
                  <c:v>Інші видатки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132787.6</c:v>
                </c:pt>
                <c:pt idx="1">
                  <c:v>17735.599999999999</c:v>
                </c:pt>
                <c:pt idx="2">
                  <c:v>3279.8</c:v>
                </c:pt>
                <c:pt idx="3">
                  <c:v>9603.6</c:v>
                </c:pt>
                <c:pt idx="4">
                  <c:v>9116.9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3B-4E13-A7F7-38FCD2BB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367648805305157E-2"/>
          <c:y val="7.0438914771954686E-2"/>
          <c:w val="0.94830555225664581"/>
          <c:h val="0.920575963816189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62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E-4915-B1DD-3180776B6363}"/>
              </c:ext>
            </c:extLst>
          </c:dPt>
          <c:dPt>
            <c:idx val="1"/>
            <c:bubble3D val="0"/>
            <c:explosion val="1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84E-4915-B1DD-3180776B6363}"/>
              </c:ext>
            </c:extLst>
          </c:dPt>
          <c:dPt>
            <c:idx val="2"/>
            <c:bubble3D val="0"/>
            <c:explosion val="17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84E-4915-B1DD-3180776B6363}"/>
              </c:ext>
            </c:extLst>
          </c:dPt>
          <c:dPt>
            <c:idx val="3"/>
            <c:bubble3D val="0"/>
            <c:explosion val="15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E-4915-B1DD-3180776B6363}"/>
              </c:ext>
            </c:extLst>
          </c:dPt>
          <c:dPt>
            <c:idx val="4"/>
            <c:bubble3D val="0"/>
            <c:explosion val="3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84E-4915-B1DD-3180776B6363}"/>
              </c:ext>
            </c:extLst>
          </c:dPt>
          <c:dPt>
            <c:idx val="5"/>
            <c:bubble3D val="0"/>
            <c:explosion val="1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E-4915-B1DD-3180776B6363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16 490,8 тис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55FC78DB-7ABE-4738-A5C1-293CEB141769}" type="CATEGORYNAME">
                      <a:rPr lang="ru-RU" baseline="0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0614A68A-C1EE-470B-A25D-3E5AE3B5C88F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4E-4915-B1DD-3180776B636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7 809,1 тис грн </a:t>
                    </a:r>
                    <a:fld id="{095BC09B-E8CD-4594-A6D1-4AAED94331FA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63C2928-0CFC-4E16-8E09-6887AFABD58B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A84E-4915-B1DD-3180776B6363}"/>
                </c:ext>
              </c:extLst>
            </c:dLbl>
            <c:dLbl>
              <c:idx val="2"/>
              <c:layout>
                <c:manualLayout>
                  <c:x val="-8.0852127541384322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1 432,9</a:t>
                    </a:r>
                    <a:r>
                      <a:rPr lang="ru-RU" b="1" baseline="0" dirty="0" smtClean="0"/>
                      <a:t>  тис </a:t>
                    </a:r>
                    <a:r>
                      <a:rPr lang="ru-RU" b="1" baseline="0" dirty="0" err="1" smtClean="0"/>
                      <a:t>грн</a:t>
                    </a:r>
                    <a:r>
                      <a:rPr lang="ru-RU" b="1" baseline="0" dirty="0" smtClean="0"/>
                      <a:t> </a:t>
                    </a:r>
                    <a:fld id="{0C76D1E1-BF4F-40D7-A72C-092FD9099FCF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F7F44456-8BBA-4378-A9F4-FFEA1D01AC9F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A84E-4915-B1DD-3180776B6363}"/>
                </c:ext>
              </c:extLst>
            </c:dLbl>
            <c:dLbl>
              <c:idx val="3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328,2 тис </a:t>
                    </a:r>
                    <a:r>
                      <a:rPr lang="ru-RU" b="1" dirty="0" err="1" smtClean="0"/>
                      <a:t>грн</a:t>
                    </a:r>
                    <a:r>
                      <a:rPr lang="ru-RU" b="1" dirty="0" smtClean="0"/>
                      <a:t> </a:t>
                    </a:r>
                    <a:fld id="{1B03255A-35C8-4396-8CC2-BC61B9A1A4F7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1CAC4F28-262D-496D-863D-27734E0BB0CD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E87D37">
                    <a:lumMod val="50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4E-4915-B1DD-3180776B6363}"/>
                </c:ext>
              </c:extLst>
            </c:dLbl>
            <c:dLbl>
              <c:idx val="4"/>
              <c:layout>
                <c:manualLayout>
                  <c:x val="3.2534141298216059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2 719,5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BCF8D5C9-363E-4BCD-A956-CDBE0203721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5869CCA-9FAA-4783-8086-FD3DF5BAB29C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A84E-4915-B1DD-3180776B6363}"/>
                </c:ext>
              </c:extLst>
            </c:dLbl>
            <c:dLbl>
              <c:idx val="5"/>
              <c:layout>
                <c:manualLayout>
                  <c:x val="1.7970225530496486E-2"/>
                  <c:y val="2.369139747324924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dirty="0" smtClean="0"/>
                      <a:t>4 023,5 тис </a:t>
                    </a:r>
                    <a:r>
                      <a:rPr lang="ru-RU" b="1" dirty="0" err="1" smtClean="0"/>
                      <a:t>грн</a:t>
                    </a:r>
                    <a:endParaRPr lang="ru-RU" b="1" dirty="0" smtClean="0"/>
                  </a:p>
                  <a:p>
                    <a:pPr>
                      <a:defRPr b="1">
                        <a:solidFill>
                          <a:schemeClr val="tx1"/>
                        </a:solidFill>
                        <a:latin typeface="Book Antiqua" panose="02040602050305030304" pitchFamily="18" charset="0"/>
                      </a:defRPr>
                    </a:pPr>
                    <a:fld id="{01A3C04D-38BA-4700-A431-37F3F94AA8DD}" type="CATEGORYNAME">
                      <a:rPr lang="ru-RU" b="1" smtClean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[ИМЯ КАТЕГОРИИ]</a:t>
                    </a:fld>
                    <a:r>
                      <a:rPr lang="ru-RU" b="1" baseline="0" dirty="0"/>
                      <a:t>
</a:t>
                    </a:r>
                    <a:fld id="{926E0E06-AE6A-4F7A-9EBD-2942AFEFC1E7}" type="PERCENTAGE">
                      <a:rPr lang="ru-RU" b="1" baseline="0"/>
                      <a:pPr>
                        <a:defRPr b="1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defRPr>
                      </a:pPr>
                      <a:t>[ПРОЦЕНТ]</a:t>
                    </a:fld>
                    <a:endParaRPr lang="ru-RU" b="1" baseline="0" dirty="0"/>
                  </a:p>
                </c:rich>
              </c:tx>
              <c:spPr>
                <a:solidFill>
                  <a:srgbClr val="6A9E1F">
                    <a:lumMod val="75000"/>
                  </a:srgbClr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4E-4915-B1DD-3180776B6363}"/>
                </c:ext>
              </c:extLst>
            </c:dLbl>
            <c:spPr>
              <a:solidFill>
                <a:srgbClr val="E87D37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DataLabelsRange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Заробітна плата</c:v>
                </c:pt>
                <c:pt idx="1">
                  <c:v>Енергоносії</c:v>
                </c:pt>
                <c:pt idx="2">
                  <c:v>Медикаменти</c:v>
                </c:pt>
                <c:pt idx="3">
                  <c:v>Продукти харчування</c:v>
                </c:pt>
                <c:pt idx="4">
                  <c:v>Капітальні видатки</c:v>
                </c:pt>
                <c:pt idx="5">
                  <c:v>інші видатки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16490.8</c:v>
                </c:pt>
                <c:pt idx="1">
                  <c:v>7809.1</c:v>
                </c:pt>
                <c:pt idx="2">
                  <c:v>1432.9</c:v>
                </c:pt>
                <c:pt idx="3">
                  <c:v>328.2</c:v>
                </c:pt>
                <c:pt idx="4">
                  <c:v>2719.5</c:v>
                </c:pt>
                <c:pt idx="5">
                  <c:v>4023.6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Лист1!$B$6</c15:f>
                <c15:dlblRangeCache>
                  <c:ptCount val="1"/>
                  <c:pt idx="0">
                    <c:v>2719,5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A84E-4915-B1DD-3180776B63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160381242280966"/>
          <c:y val="0.12502127049174563"/>
          <c:w val="0.7718534412854452"/>
          <c:h val="0.772282685890034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161-4C7F-A213-3EC667FFFD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161-4C7F-A213-3EC667FFFD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161-4C7F-A213-3EC667FFFD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161-4C7F-A213-3EC667FFFD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161-4C7F-A213-3EC667FFFDF0}"/>
              </c:ext>
            </c:extLst>
          </c:dPt>
          <c:dLbls>
            <c:dLbl>
              <c:idx val="0"/>
              <c:layout>
                <c:manualLayout>
                  <c:x val="4.1762705258702848E-2"/>
                  <c:y val="0.1614227421058677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4 027,3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951FA02C-D681-4213-B6F5-392FFDCA3E14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8E96B4F-BFFA-4B71-9E93-3C55806BC295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61-4C7F-A213-3EC667FFFDF0}"/>
                </c:ext>
              </c:extLst>
            </c:dLbl>
            <c:dLbl>
              <c:idx val="1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1 746,5 тис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err="1" smtClean="0"/>
                      <a:t>грн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 </a:t>
                    </a:r>
                    <a:fld id="{EAC9C78D-AC92-4918-97BE-B22D92175AB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E8FB7B-9FBA-4C23-B02C-30CD03DF0676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61-4C7F-A213-3EC667FFFDF0}"/>
                </c:ext>
              </c:extLst>
            </c:dLbl>
            <c:dLbl>
              <c:idx val="2"/>
              <c:layout>
                <c:manualLayout>
                  <c:x val="-8.8165711101706012E-2"/>
                  <c:y val="-1.793586023398532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3 233,0 тис грн </a:t>
                    </a:r>
                  </a:p>
                  <a:p>
                    <a:fld id="{D832B74B-300F-4C34-9254-5E428A2BEA6D}" type="CATEGORYNAME">
                      <a:rPr lang="ru-RU" smtClean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E7B2B49-C035-4D62-A989-397D69243D0D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161-4C7F-A213-3EC667FFFDF0}"/>
                </c:ext>
              </c:extLst>
            </c:dLbl>
            <c:dLbl>
              <c:idx val="3"/>
              <c:layout>
                <c:manualLayout>
                  <c:x val="-0.17323788848054519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smtClean="0"/>
                      <a:t>1 257,8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BF87C378-27D5-4CF6-B61F-7E6E595FC8FC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8B4E9B8-1156-4B05-8133-5F684219A81B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161-4C7F-A213-3EC667FFFDF0}"/>
                </c:ext>
              </c:extLst>
            </c:dLbl>
            <c:dLbl>
              <c:idx val="4"/>
              <c:layout>
                <c:manualLayout>
                  <c:x val="6.2989032964591171E-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 259,7 тис </a:t>
                    </a:r>
                    <a:r>
                      <a:rPr lang="ru-RU" dirty="0" err="1" smtClean="0"/>
                      <a:t>грн</a:t>
                    </a:r>
                    <a:endParaRPr lang="ru-RU" dirty="0" smtClean="0"/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30F9ADE3-2233-41C4-861B-5CF3083087E2}" type="CATEGORYNAME">
                      <a:rPr lang="ru-RU" smtClean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0773A45-4A11-499D-B314-5CE0AADE3940}" type="PERCENTAGE">
                      <a:rPr lang="ru-RU" baseline="0"/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white"/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61-4C7F-A213-3EC667FFFDF0}"/>
                </c:ext>
              </c:extLst>
            </c:dLbl>
            <c:spPr>
              <a:solidFill>
                <a:srgbClr val="14967C"/>
              </a:solidFill>
              <a:ln>
                <a:solidFill>
                  <a:prstClr val="white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Утримання територіального центру</c:v>
                </c:pt>
                <c:pt idx="1">
                  <c:v>Заклади і заходи з питань дітей та їх соціального захисту</c:v>
                </c:pt>
                <c:pt idx="2">
                  <c:v>Міські пільги</c:v>
                </c:pt>
                <c:pt idx="3">
                  <c:v>Матеріальна допомога</c:v>
                </c:pt>
                <c:pt idx="4">
                  <c:v>Підтримка громадських організацій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#,##0.00">
                  <c:v>4027.3</c:v>
                </c:pt>
                <c:pt idx="1">
                  <c:v>1746.5</c:v>
                </c:pt>
                <c:pt idx="2">
                  <c:v>3233</c:v>
                </c:pt>
                <c:pt idx="3">
                  <c:v>1257.8</c:v>
                </c:pt>
                <c:pt idx="4">
                  <c:v>259.7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1-4C7F-A213-3EC667FFF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9184028285356208"/>
          <c:w val="0.80759710868224377"/>
          <c:h val="0.808159717146437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1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333-4CC8-84BC-3C7461C0FD38}"/>
              </c:ext>
            </c:extLst>
          </c:dPt>
          <c:dPt>
            <c:idx val="1"/>
            <c:bubble3D val="0"/>
            <c:explosion val="13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333-4CC8-84BC-3C7461C0FD38}"/>
              </c:ext>
            </c:extLst>
          </c:dPt>
          <c:dPt>
            <c:idx val="2"/>
            <c:bubble3D val="0"/>
            <c:explosion val="23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5333-4CC8-84BC-3C7461C0FD38}"/>
              </c:ext>
            </c:extLst>
          </c:dPt>
          <c:dPt>
            <c:idx val="3"/>
            <c:bubble3D val="0"/>
            <c:explosion val="18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333-4CC8-84BC-3C7461C0FD38}"/>
              </c:ext>
            </c:extLst>
          </c:dPt>
          <c:dPt>
            <c:idx val="4"/>
            <c:bubble3D val="0"/>
            <c:explosion val="26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5333-4CC8-84BC-3C7461C0FD38}"/>
              </c:ext>
            </c:extLst>
          </c:dPt>
          <c:dPt>
            <c:idx val="5"/>
            <c:bubble3D val="0"/>
            <c:explosion val="36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333-4CC8-84BC-3C7461C0FD38}"/>
              </c:ext>
            </c:extLst>
          </c:dPt>
          <c:dLbls>
            <c:dLbl>
              <c:idx val="0"/>
              <c:layout>
                <c:manualLayout>
                  <c:x val="0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3 636,0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 </a:t>
                    </a:r>
                    <a:fld id="{1D5506CA-EE62-4BDA-B57C-6D1741274A80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4575542-C31F-4C19-8C31-00330050D717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333-4CC8-84BC-3C7461C0FD38}"/>
                </c:ext>
              </c:extLst>
            </c:dLbl>
            <c:dLbl>
              <c:idx val="1"/>
              <c:layout>
                <c:manualLayout>
                  <c:x val="0.15855423451185482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91,0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032AF9A1-6F84-4A0D-A041-97EEA1EA2203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112B946-9A47-4A83-848E-7CE3E5C4995F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33-4CC8-84BC-3C7461C0FD38}"/>
                </c:ext>
              </c:extLst>
            </c:dLbl>
            <c:dLbl>
              <c:idx val="2"/>
              <c:layout>
                <c:manualLayout>
                  <c:x val="-0.17280630053539234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126,5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       </a:t>
                    </a:r>
                    <a:fld id="{CE75592E-820C-424F-960C-2BC17AE9F135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7CF956B1-69E2-4026-9700-C1581508E4F4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333-4CC8-84BC-3C7461C0FD38}"/>
                </c:ext>
              </c:extLst>
            </c:dLbl>
            <c:dLbl>
              <c:idx val="3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4 538,6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</a:rPr>
                      <a:t>грн</a:t>
                    </a:r>
                    <a:endParaRPr lang="ru-RU" b="1" baseline="0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AE751A81-E40E-42BD-AF96-E4F73E3B930A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21E1704-B950-4159-8FA3-CA44842A0DBD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33-4CC8-84BC-3C7461C0FD38}"/>
                </c:ext>
              </c:extLst>
            </c:dLbl>
            <c:dLbl>
              <c:idx val="4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1 095,9 тис </a:t>
                    </a:r>
                    <a:r>
                      <a:rPr lang="ru-RU" b="1" baseline="0" dirty="0" err="1" smtClean="0">
                        <a:solidFill>
                          <a:schemeClr val="tx1"/>
                        </a:solidFill>
                      </a:rPr>
                      <a:t>грн</a:t>
                    </a: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528C3500-D8A7-49A5-ADEF-E03BDC49C31D}" type="CATEGORYNAME">
                      <a:rPr lang="ru-RU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7D1D442-42F0-472A-9148-B5120551FF3E}" type="PERCENTAGE">
                      <a:rPr lang="ru-RU" b="1" baseline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333-4CC8-84BC-3C7461C0FD38}"/>
                </c:ext>
              </c:extLst>
            </c:dLbl>
            <c:dLbl>
              <c:idx val="5"/>
              <c:layout/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b="1" baseline="0" dirty="0" smtClean="0">
                        <a:solidFill>
                          <a:schemeClr val="tx1"/>
                        </a:solidFill>
                      </a:rPr>
                      <a:t>632,7 тис грн </a:t>
                    </a:r>
                  </a:p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fld id="{CFA75839-311D-45B6-BE0A-D1852170719D}" type="CATEGORYNAME">
                      <a:rPr lang="en-US" b="1" baseline="0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="1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03FF80B-8596-4E25-8E79-37E7C9FAED59}" type="PERCENTAGE">
                      <a:rPr lang="en-US" b="1" baseline="0" dirty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en-US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rgbClr val="C62324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33-4CC8-84BC-3C7461C0FD3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Лист1!$A$2:$A$7</c:f>
              <c:strCache>
                <c:ptCount val="6"/>
                <c:pt idx="0">
                  <c:v>Заклади культури</c:v>
                </c:pt>
                <c:pt idx="1">
                  <c:v>Заходи в галузі культури і мистецтва</c:v>
                </c:pt>
                <c:pt idx="2">
                  <c:v>Заходи з розвитку фізичної культури та спорту</c:v>
                </c:pt>
                <c:pt idx="3">
                  <c:v>Дитячо-юнацька спортивна школа ім.Дідика</c:v>
                </c:pt>
                <c:pt idx="4">
                  <c:v>Фінансова підтримка дитячо-юнацької спортивної школи "Манганіт"</c:v>
                </c:pt>
                <c:pt idx="5">
                  <c:v>Фінансова підтримка  громадської організації "ФК Авангард"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3636</c:v>
                </c:pt>
                <c:pt idx="1">
                  <c:v>91</c:v>
                </c:pt>
                <c:pt idx="2">
                  <c:v>126.5</c:v>
                </c:pt>
                <c:pt idx="3">
                  <c:v>4538.7</c:v>
                </c:pt>
                <c:pt idx="4">
                  <c:v>1095.9000000000001</c:v>
                </c:pt>
                <c:pt idx="5">
                  <c:v>632.70000000000005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33-4CC8-84BC-3C7461C0F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85191245804335E-2"/>
          <c:y val="0.1603240380698441"/>
          <c:w val="0.8375399120075564"/>
          <c:h val="0.76670837943424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22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25C-420D-8289-F2CD90CBF39D}"/>
              </c:ext>
            </c:extLst>
          </c:dPt>
          <c:dPt>
            <c:idx val="1"/>
            <c:bubble3D val="0"/>
            <c:explosion val="2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25C-420D-8289-F2CD90CBF39D}"/>
              </c:ext>
            </c:extLst>
          </c:dPt>
          <c:dPt>
            <c:idx val="2"/>
            <c:bubble3D val="0"/>
            <c:explosion val="28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25C-420D-8289-F2CD90CBF39D}"/>
              </c:ext>
            </c:extLst>
          </c:dPt>
          <c:dPt>
            <c:idx val="3"/>
            <c:bubble3D val="0"/>
            <c:explosion val="9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25C-420D-8289-F2CD90CBF39D}"/>
              </c:ext>
            </c:extLst>
          </c:dPt>
          <c:dPt>
            <c:idx val="4"/>
            <c:bubble3D val="0"/>
            <c:explosion val="22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25C-420D-8289-F2CD90CBF39D}"/>
              </c:ext>
            </c:extLst>
          </c:dPt>
          <c:dLbls>
            <c:dLbl>
              <c:idx val="0"/>
              <c:layout>
                <c:manualLayout>
                  <c:x val="-1.0216401346366297E-2"/>
                  <c:y val="0.2234011035810835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uk-UA" dirty="0" smtClean="0"/>
                      <a:t>39 894,6 тис грн </a:t>
                    </a:r>
                    <a:fld id="{1949D3F3-AED6-470B-BB74-38C7C3A2012B}" type="CATEGORYNAME">
                      <a:rPr lang="en-US" smtClean="0"/>
                      <a:pPr>
                        <a:defRPr/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  <a:fld id="{BBCE7B44-C1B6-4C7F-BC8C-7B78656C0BBE}" type="PERCENTAGE">
                      <a:rPr lang="en-US" baseline="0"/>
                      <a:pPr>
                        <a:defRPr/>
                      </a:pPr>
                      <a:t>[ПРОЦЕНТ]</a:t>
                    </a:fld>
                    <a:endParaRPr lang="en-US" baseline="0" dirty="0"/>
                  </a:p>
                </c:rich>
              </c:tx>
              <c:spPr>
                <a:solidFill>
                  <a:srgbClr val="052F61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25C-420D-8289-F2CD90CBF39D}"/>
                </c:ext>
              </c:extLst>
            </c:dLbl>
            <c:dLbl>
              <c:idx val="1"/>
              <c:layout>
                <c:manualLayout>
                  <c:x val="3.0649204039098515E-2"/>
                  <c:y val="0.18577565455690101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22 308,3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2CA91DA9-305B-4110-8A26-0AED4DEE47AC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65BBC54-07A0-4106-AF1C-EB6F39C318FF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A50E82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25C-420D-8289-F2CD90CBF39D}"/>
                </c:ext>
              </c:extLst>
            </c:dLbl>
            <c:dLbl>
              <c:idx val="2"/>
              <c:layout>
                <c:manualLayout>
                  <c:x val="-7.1514809424563203E-2"/>
                  <c:y val="4.2328630152205289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4 250,0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5DD6D7E2-220F-40BB-AA57-711E36561217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0DBF451-4922-4B09-BFE3-C9FAA80FD832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14967C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25C-420D-8289-F2CD90CBF39D}"/>
                </c:ext>
              </c:extLst>
            </c:dLbl>
            <c:dLbl>
              <c:idx val="3"/>
              <c:layout>
                <c:manualLayout>
                  <c:x val="0.10386674702138939"/>
                  <c:y val="-7.0471058771247652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450,8 тис </a:t>
                    </a:r>
                    <a:r>
                      <a:rPr lang="ru-RU" dirty="0" err="1" smtClean="0"/>
                      <a:t>грн</a:t>
                    </a:r>
                    <a:r>
                      <a:rPr lang="ru-RU" dirty="0" smtClean="0"/>
                      <a:t> </a:t>
                    </a:r>
                    <a:fld id="{4DB77EC2-50F9-4DF0-A090-0E1941736E3D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6E200F2-5FB7-4BC5-BD22-8F531DB07F74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6A9E1F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102382553282483"/>
                      <c:h val="0.1986516313002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25C-420D-8289-F2CD90CBF39D}"/>
                </c:ext>
              </c:extLst>
            </c:dLbl>
            <c:dLbl>
              <c:idx val="4"/>
              <c:layout>
                <c:manualLayout>
                  <c:x val="0.26903190212097583"/>
                  <c:y val="0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5 303,1</a:t>
                    </a:r>
                    <a:r>
                      <a:rPr lang="ru-RU" baseline="0" dirty="0" smtClean="0"/>
                      <a:t> тис </a:t>
                    </a:r>
                    <a:r>
                      <a:rPr lang="ru-RU" baseline="0" dirty="0" err="1" smtClean="0"/>
                      <a:t>грн</a:t>
                    </a:r>
                    <a:r>
                      <a:rPr lang="ru-RU" baseline="0" dirty="0" smtClean="0"/>
                      <a:t> </a:t>
                    </a:r>
                    <a:fld id="{7C2E2C3F-8B25-402E-9602-41B108D66F29}" type="CATEGORYNAME">
                      <a:rPr lang="ru-RU" smtClean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C8AEE7C2-E72A-4E2A-AA73-6482DCFB990F}" type="PERCENTAGE">
                      <a:rPr lang="ru-RU" baseline="0"/>
                      <a:pPr>
                        <a:defRPr/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solidFill>
                  <a:srgbClr val="E87D37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uk-UA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C-420D-8289-F2CD90CBF39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Поточні та капітальні ремонти доріг, ліфтів, покрівель, житлових будинків, тротурів, фасадів та інше </c:v>
                </c:pt>
                <c:pt idx="1">
                  <c:v>Благоустрій міста: заходи з прибирання, озеленення, утримання мереж ЗО та інше</c:v>
                </c:pt>
                <c:pt idx="2">
                  <c:v>Покровводоканал: фінансова підтримка</c:v>
                </c:pt>
                <c:pt idx="3">
                  <c:v>Ритуал: утримання міського кладовища, поховання безрідних</c:v>
                </c:pt>
                <c:pt idx="4">
                  <c:v>Житлкосервіс: утримання та обслуговування соціальних гуртожитків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39894.6</c:v>
                </c:pt>
                <c:pt idx="1">
                  <c:v>22308.3</c:v>
                </c:pt>
                <c:pt idx="2">
                  <c:v>4250</c:v>
                </c:pt>
                <c:pt idx="3">
                  <c:v>450.8</c:v>
                </c:pt>
                <c:pt idx="4">
                  <c:v>5303.1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5C-420D-8289-F2CD90CBF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0.9954274847961424"/>
          <c:h val="0.4306853449975092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Лист1!$B$16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Лист1!$A$2:$A$15</c:f>
              <c:strCache>
                <c:ptCount val="14"/>
                <c:pt idx="0">
                  <c:v>Базова дотація</c:v>
                </c:pt>
                <c:pt idx="1">
                  <c:v>Інші дотації</c:v>
                </c:pt>
                <c:pt idx="2">
                  <c:v>Освітня субвенція</c:v>
                </c:pt>
                <c:pt idx="3">
                  <c:v>Медична субвенція</c:v>
                </c:pt>
                <c:pt idx="4">
                  <c:v>Дотація на утримання закладів освіти та охорони здоров'я</c:v>
                </c:pt>
                <c:pt idx="5">
                  <c:v>Субвенція на здійснення переданих видатків у сфері освіти </c:v>
                </c:pt>
                <c:pt idx="6">
                  <c:v>Субвенція  за рахунок залишку коштів освітньої субвенції, що утворився на початок бюджетного періоду</c:v>
                </c:pt>
                <c:pt idx="7">
                  <c:v>Субвенція на надання державної підтримки особам з особливими освітніми потребами </c:v>
                </c:pt>
                <c:pt idx="8">
                  <c:v>Субвенція  `Нова українська школа` </c:v>
                </c:pt>
                <c:pt idx="9">
                  <c:v>Субвенція  на здійснення переданих видатків у сфері охорони здоров`я </c:v>
                </c:pt>
                <c:pt idx="10">
                  <c:v>Субвенція на проведення виборів</c:v>
                </c:pt>
                <c:pt idx="11">
                  <c:v>Субвенція на утримання об'єктів спільного користування</c:v>
                </c:pt>
                <c:pt idx="12">
                  <c:v>Інші субвенції з місцевого бюджету</c:v>
                </c:pt>
                <c:pt idx="13">
                  <c:v> Субвенція на здійснення підтримки закладів охорони здоров`я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2414</c:v>
                </c:pt>
                <c:pt idx="1">
                  <c:v>2000</c:v>
                </c:pt>
                <c:pt idx="2">
                  <c:v>57102.7</c:v>
                </c:pt>
                <c:pt idx="3">
                  <c:v>8882.1</c:v>
                </c:pt>
                <c:pt idx="4">
                  <c:v>8395.5</c:v>
                </c:pt>
                <c:pt idx="5">
                  <c:v>1140.3</c:v>
                </c:pt>
                <c:pt idx="6">
                  <c:v>159.6</c:v>
                </c:pt>
                <c:pt idx="7">
                  <c:v>607.29999999999995</c:v>
                </c:pt>
                <c:pt idx="8">
                  <c:v>1168.9000000000001</c:v>
                </c:pt>
                <c:pt idx="9">
                  <c:v>1450.4</c:v>
                </c:pt>
                <c:pt idx="10">
                  <c:v>1489.3</c:v>
                </c:pt>
                <c:pt idx="11">
                  <c:v>100</c:v>
                </c:pt>
                <c:pt idx="12">
                  <c:v>1316.1</c:v>
                </c:pt>
                <c:pt idx="13">
                  <c:v>2499.5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689-8FF1-1175836E71EA}"/>
            </c:ext>
          </c:extLst>
        </c:ser>
        <c:ser>
          <c:idx val="1"/>
          <c:order val="1"/>
          <c:tx>
            <c:strRef>
              <c:f>Лист1!$C$16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Лист1!$A$2:$A$15</c:f>
              <c:strCache>
                <c:ptCount val="14"/>
                <c:pt idx="0">
                  <c:v>Базова дотація</c:v>
                </c:pt>
                <c:pt idx="1">
                  <c:v>Інші дотації</c:v>
                </c:pt>
                <c:pt idx="2">
                  <c:v>Освітня субвенція</c:v>
                </c:pt>
                <c:pt idx="3">
                  <c:v>Медична субвенція</c:v>
                </c:pt>
                <c:pt idx="4">
                  <c:v>Дотація на утримання закладів освіти та охорони здоров'я</c:v>
                </c:pt>
                <c:pt idx="5">
                  <c:v>Субвенція на здійснення переданих видатків у сфері освіти </c:v>
                </c:pt>
                <c:pt idx="6">
                  <c:v>Субвенція  за рахунок залишку коштів освітньої субвенції, що утворився на початок бюджетного періоду</c:v>
                </c:pt>
                <c:pt idx="7">
                  <c:v>Субвенція на надання державної підтримки особам з особливими освітніми потребами </c:v>
                </c:pt>
                <c:pt idx="8">
                  <c:v>Субвенція  `Нова українська школа` </c:v>
                </c:pt>
                <c:pt idx="9">
                  <c:v>Субвенція  на здійснення переданих видатків у сфері охорони здоров`я </c:v>
                </c:pt>
                <c:pt idx="10">
                  <c:v>Субвенція на проведення виборів</c:v>
                </c:pt>
                <c:pt idx="11">
                  <c:v>Субвенція на утримання об'єктів спільного користування</c:v>
                </c:pt>
                <c:pt idx="12">
                  <c:v>Інші субвенції з місцевого бюджету</c:v>
                </c:pt>
                <c:pt idx="13">
                  <c:v> Субвенція на здійснення підтримки закладів охорони здоров`я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2414</c:v>
                </c:pt>
                <c:pt idx="1">
                  <c:v>1911.9</c:v>
                </c:pt>
                <c:pt idx="2">
                  <c:v>57102.7</c:v>
                </c:pt>
                <c:pt idx="3">
                  <c:v>8882.1</c:v>
                </c:pt>
                <c:pt idx="4">
                  <c:v>8395.5</c:v>
                </c:pt>
                <c:pt idx="5">
                  <c:v>1140.3</c:v>
                </c:pt>
                <c:pt idx="6">
                  <c:v>0</c:v>
                </c:pt>
                <c:pt idx="7">
                  <c:v>607.29999999999995</c:v>
                </c:pt>
                <c:pt idx="8">
                  <c:v>1165.2</c:v>
                </c:pt>
                <c:pt idx="9">
                  <c:v>1450.4</c:v>
                </c:pt>
                <c:pt idx="10">
                  <c:v>1118.3</c:v>
                </c:pt>
                <c:pt idx="11">
                  <c:v>100</c:v>
                </c:pt>
                <c:pt idx="12">
                  <c:v>1305.9000000000001</c:v>
                </c:pt>
                <c:pt idx="13">
                  <c:v>2499.5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5A-4689-8FF1-1175836E7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9580536"/>
        <c:axId val="289580928"/>
        <c:axId val="334749920"/>
      </c:bar3DChart>
      <c:catAx>
        <c:axId val="289580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580928"/>
        <c:crosses val="autoZero"/>
        <c:auto val="0"/>
        <c:lblAlgn val="ctr"/>
        <c:lblOffset val="100"/>
        <c:noMultiLvlLbl val="0"/>
      </c:catAx>
      <c:valAx>
        <c:axId val="289580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9580536"/>
        <c:crosses val="autoZero"/>
        <c:crossBetween val="between"/>
      </c:valAx>
      <c:serAx>
        <c:axId val="33474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289580928"/>
        <c:crosses val="autoZero"/>
      </c:ser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chemeClr val="bg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Book Antiqua" panose="02040602050305030304" pitchFamily="18" charset="0"/>
        </a:defRPr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171" cy="49295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3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230" y="4689853"/>
            <a:ext cx="4945654" cy="444168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942" y="0"/>
            <a:ext cx="2921171" cy="49295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705"/>
            <a:ext cx="2921171" cy="49295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942" y="9379705"/>
            <a:ext cx="2921171" cy="49295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1FE7348-19FF-4C68-90A8-5AA8F5F1B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AC4CDD-2A11-4697-8E2B-450A801234B4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79D55-8975-4467-9179-FA48879AB8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5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F44BC-93BC-4964-88A3-8022890ED6BB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A0928-3F3B-49A7-B9FF-062A60B925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1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BE9E96-2986-4AA8-AC59-B9328A329598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32376-AF4F-41D0-A884-EA59CA63E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2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773629-E881-4766-9863-3CF281B29915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DC79E-8A63-4409-A7A2-9944FF3655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7146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BA1D4F-0D52-46B5-B707-4BDA495B3ABD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6BCE6-363E-4AA6-B0CF-1B02C31EC5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07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3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1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7468E-9EB7-4204-84E3-68FC75F293A0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1FC43-FF38-4A10-9311-940CB91805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2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4C74-195E-4B6B-AEB1-77F39018A1E9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9A7-0A8F-4A6B-B159-557692CF61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2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8A3F7-86ED-4F6D-AAEC-06CF7EB44417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EC657-BD99-4907-8E39-0FE6319892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3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C87F5E-0F6D-4262-820D-03820E99618A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80D01-EF58-4BB9-B141-9C38AD7351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2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F067D-51FB-4997-A07D-FAC4CBD3E472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FBE38-98A7-4DC1-BF91-696E607EA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53D265-23B3-4737-B24B-2764345FF083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0ED44-843A-429F-83AB-C5DBDC7DCB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6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D25EC-3EAD-411B-8E72-6804390E540E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F1EB7-9BC9-46E8-86DD-A301154EA5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AC38A-56B0-470D-9DCF-77CDE4DBBAFD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1645-F3C2-4F4B-9874-FC8E57481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1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B6F398-02C7-4986-845A-68A2284A7631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7EB93-8489-4FA9-BA9C-91740B89E4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7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7EAFB-ECFB-498C-B0A6-D8E691CF2229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E4661-9C85-433D-81A3-95680B0E21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90B06973-9B22-485C-A2CD-29C5BA07AEB1}" type="datetimeFigureOut">
              <a:rPr lang="en-US" smtClean="0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D71D6A5-4B22-4EC4-BF76-FD1032D7CA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1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487179" cy="20162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Звіт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про виконання бюджету</a:t>
            </a:r>
            <a:b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за 2020 рік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54401" y="5042806"/>
            <a:ext cx="2520280" cy="145849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Покровська</a:t>
            </a:r>
            <a:r>
              <a:rPr lang="ru-RU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міська</a:t>
            </a:r>
            <a:r>
              <a:rPr lang="ru-RU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об’єднана</a:t>
            </a:r>
            <a:r>
              <a:rPr lang="ru-RU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територіальна</a:t>
            </a:r>
            <a:r>
              <a:rPr lang="ru-RU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громада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2414588" y="5172075"/>
            <a:ext cx="6324600" cy="1371600"/>
          </a:xfrm>
          <a:prstGeom prst="rect">
            <a:avLst/>
          </a:prstGeom>
        </p:spPr>
        <p:txBody>
          <a:bodyPr wrap="none">
            <a:normAutofit/>
          </a:bodyPr>
          <a:lstStyle>
            <a:lvl1pPr algn="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0" kern="120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915030" y="5882773"/>
            <a:ext cx="6823669" cy="61852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Доповідач: </a:t>
            </a:r>
            <a:r>
              <a:rPr lang="uk-UA" dirty="0">
                <a:solidFill>
                  <a:schemeClr val="tx1"/>
                </a:solidFill>
                <a:latin typeface="Book Antiqua" panose="02040602050305030304" pitchFamily="18" charset="0"/>
              </a:rPr>
              <a:t>Міщенко Т.В.</a:t>
            </a:r>
            <a:endParaRPr lang="ru-RU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46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94924"/>
            <a:ext cx="1681163" cy="210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4000">
              <a:schemeClr val="bg2">
                <a:tint val="97000"/>
                <a:hueMod val="92000"/>
                <a:satMod val="169000"/>
                <a:lumMod val="72000"/>
                <a:lumOff val="28000"/>
                <a:alpha val="97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57887443"/>
              </p:ext>
            </p:extLst>
          </p:nvPr>
        </p:nvGraphicFramePr>
        <p:xfrm>
          <a:off x="35496" y="764704"/>
          <a:ext cx="9001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99592" y="334397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Міжбюджетні трансферти 88 093,1 тис грн</a:t>
            </a:r>
          </a:p>
          <a:p>
            <a:pPr algn="ctr"/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3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086600" cy="10081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/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Структура надходжень </a:t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 загального фонду бюджету</a:t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249 245,5 тис. грн</a:t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63946492"/>
              </p:ext>
            </p:extLst>
          </p:nvPr>
        </p:nvGraphicFramePr>
        <p:xfrm>
          <a:off x="827584" y="1412776"/>
          <a:ext cx="757024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 flipH="1">
            <a:off x="438178" y="6407617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2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632"/>
            <a:ext cx="7754159" cy="129614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Спеціальний фонд</a:t>
            </a:r>
            <a:b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1 067,0 тис. грн.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889659751"/>
              </p:ext>
            </p:extLst>
          </p:nvPr>
        </p:nvGraphicFramePr>
        <p:xfrm>
          <a:off x="755576" y="1412776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 flipV="1">
            <a:off x="376105" y="458810"/>
            <a:ext cx="45719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5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33428"/>
              </p:ext>
            </p:extLst>
          </p:nvPr>
        </p:nvGraphicFramePr>
        <p:xfrm>
          <a:off x="611560" y="1340768"/>
          <a:ext cx="7776864" cy="55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-174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Структура видатків бюджету по галузям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за загальним та спеціальним фондом</a:t>
            </a:r>
          </a:p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335 327,5 тис грн </a:t>
            </a:r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7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332656"/>
            <a:ext cx="70866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Освіта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172 368,2 тис 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833752886"/>
              </p:ext>
            </p:extLst>
          </p:nvPr>
        </p:nvGraphicFramePr>
        <p:xfrm>
          <a:off x="323528" y="1340768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539552" y="5373217"/>
            <a:ext cx="72008" cy="72008"/>
          </a:xfrm>
        </p:spPr>
        <p:txBody>
          <a:bodyPr>
            <a:normAutofit fontScale="25000" lnSpcReduction="20000"/>
          </a:bodyPr>
          <a:lstStyle/>
          <a:p>
            <a:r>
              <a:rPr lang="uk-UA" dirty="0" smtClean="0"/>
              <a:t>       </a:t>
            </a:r>
            <a:endParaRPr lang="uk-UA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5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032448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ОХОРОНА ЗДОРОВ’Я</a:t>
            </a:r>
            <a:b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32 804,0 </a:t>
            </a:r>
            <a:r>
              <a:rPr lang="uk-U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тис. </a:t>
            </a:r>
            <a:r>
              <a:rPr lang="uk-UA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813805"/>
              </p:ext>
            </p:extLst>
          </p:nvPr>
        </p:nvGraphicFramePr>
        <p:xfrm>
          <a:off x="467544" y="1268760"/>
          <a:ext cx="835292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0860" y="332656"/>
            <a:ext cx="7086600" cy="10081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Соціальний захист населення</a:t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10 524,3 тис. 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34557796"/>
              </p:ext>
            </p:extLst>
          </p:nvPr>
        </p:nvGraphicFramePr>
        <p:xfrm>
          <a:off x="611560" y="1340768"/>
          <a:ext cx="80159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6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5143" y="0"/>
            <a:ext cx="7086600" cy="134076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Культура та спорт</a:t>
            </a:r>
            <a:b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10 120,7 ТИС. </a:t>
            </a:r>
            <a:r>
              <a:rPr lang="uk-UA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грн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375162"/>
              </p:ext>
            </p:extLst>
          </p:nvPr>
        </p:nvGraphicFramePr>
        <p:xfrm>
          <a:off x="683568" y="1196752"/>
          <a:ext cx="7898175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671612"/>
              </p:ext>
            </p:extLst>
          </p:nvPr>
        </p:nvGraphicFramePr>
        <p:xfrm>
          <a:off x="734211" y="980728"/>
          <a:ext cx="745859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0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ЖИТЛОВО-КОМУНАЛЬНА СФЕРА                                72 206,8 ТИС ГРН</a:t>
            </a:r>
            <a:endParaRPr lang="uk-UA" sz="2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E5288F6-6ED8-406A-AFB4-79CCA6DCE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2752</TotalTime>
  <Words>261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Corbel</vt:lpstr>
      <vt:lpstr>Times New Roman</vt:lpstr>
      <vt:lpstr>Wingdings 3</vt:lpstr>
      <vt:lpstr>Сектор</vt:lpstr>
      <vt:lpstr>Звіт  про виконання бюджету  за 2020 рік</vt:lpstr>
      <vt:lpstr> Структура надходжень  до загального фонду бюджету 249 245,5 тис. грн </vt:lpstr>
      <vt:lpstr>Спеціальний фонд 1 067,0 тис. грн.</vt:lpstr>
      <vt:lpstr>Презентация PowerPoint</vt:lpstr>
      <vt:lpstr>Освіта  172 368,2 тис грн</vt:lpstr>
      <vt:lpstr>ОХОРОНА ЗДОРОВ’Я 32 804,0 тис. грн</vt:lpstr>
      <vt:lpstr>Соціальний захист населення 10 524,3 тис. грн</vt:lpstr>
      <vt:lpstr>Культура та спорт 10 120,7 ТИС. грн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ФІНАНСОВЕ УПРАВЛІННЯ</dc:title>
  <dc:creator>Пользователь Windows</dc:creator>
  <cp:lastModifiedBy>User</cp:lastModifiedBy>
  <cp:revision>210</cp:revision>
  <cp:lastPrinted>2021-02-08T14:28:33Z</cp:lastPrinted>
  <dcterms:created xsi:type="dcterms:W3CDTF">2017-03-07T09:17:34Z</dcterms:created>
  <dcterms:modified xsi:type="dcterms:W3CDTF">2021-02-22T07:53:14Z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TC010184381049</vt:lpwstr>
  </property>
</Properties>
</file>